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ink/ink1.xml" ContentType="application/inkml+xml"/>
  <Override PartName="/ppt/notesSlides/notesSlide74.xml" ContentType="application/vnd.openxmlformats-officedocument.presentationml.notesSlide+xml"/>
  <Override PartName="/ppt/ink/ink2.xml" ContentType="application/inkml+xml"/>
  <Override PartName="/ppt/notesSlides/notesSlide75.xml" ContentType="application/vnd.openxmlformats-officedocument.presentationml.notesSlide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notesSlides/notesSlide76.xml" ContentType="application/vnd.openxmlformats-officedocument.presentationml.notesSlide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notesSlides/notesSlide77.xml" ContentType="application/vnd.openxmlformats-officedocument.presentationml.notesSlide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1" r:id="rId1"/>
  </p:sldMasterIdLst>
  <p:notesMasterIdLst>
    <p:notesMasterId r:id="rId123"/>
  </p:notesMasterIdLst>
  <p:sldIdLst>
    <p:sldId id="256" r:id="rId2"/>
    <p:sldId id="326" r:id="rId3"/>
    <p:sldId id="690" r:id="rId4"/>
    <p:sldId id="619" r:id="rId5"/>
    <p:sldId id="691" r:id="rId6"/>
    <p:sldId id="692" r:id="rId7"/>
    <p:sldId id="696" r:id="rId8"/>
    <p:sldId id="693" r:id="rId9"/>
    <p:sldId id="694" r:id="rId10"/>
    <p:sldId id="695" r:id="rId11"/>
    <p:sldId id="697" r:id="rId12"/>
    <p:sldId id="698" r:id="rId13"/>
    <p:sldId id="699" r:id="rId14"/>
    <p:sldId id="700" r:id="rId15"/>
    <p:sldId id="701" r:id="rId16"/>
    <p:sldId id="702" r:id="rId17"/>
    <p:sldId id="444" r:id="rId18"/>
    <p:sldId id="450" r:id="rId19"/>
    <p:sldId id="262" r:id="rId20"/>
    <p:sldId id="556" r:id="rId21"/>
    <p:sldId id="668" r:id="rId22"/>
    <p:sldId id="587" r:id="rId23"/>
    <p:sldId id="557" r:id="rId24"/>
    <p:sldId id="589" r:id="rId25"/>
    <p:sldId id="703" r:id="rId26"/>
    <p:sldId id="588" r:id="rId27"/>
    <p:sldId id="705" r:id="rId28"/>
    <p:sldId id="678" r:id="rId29"/>
    <p:sldId id="704" r:id="rId30"/>
    <p:sldId id="677" r:id="rId31"/>
    <p:sldId id="676" r:id="rId32"/>
    <p:sldId id="679" r:id="rId33"/>
    <p:sldId id="680" r:id="rId34"/>
    <p:sldId id="681" r:id="rId35"/>
    <p:sldId id="682" r:id="rId36"/>
    <p:sldId id="591" r:id="rId37"/>
    <p:sldId id="590" r:id="rId38"/>
    <p:sldId id="452" r:id="rId39"/>
    <p:sldId id="592" r:id="rId40"/>
    <p:sldId id="599" r:id="rId41"/>
    <p:sldId id="600" r:id="rId42"/>
    <p:sldId id="602" r:id="rId43"/>
    <p:sldId id="603" r:id="rId44"/>
    <p:sldId id="601" r:id="rId45"/>
    <p:sldId id="604" r:id="rId46"/>
    <p:sldId id="593" r:id="rId47"/>
    <p:sldId id="594" r:id="rId48"/>
    <p:sldId id="706" r:id="rId49"/>
    <p:sldId id="595" r:id="rId50"/>
    <p:sldId id="683" r:id="rId51"/>
    <p:sldId id="605" r:id="rId52"/>
    <p:sldId id="647" r:id="rId53"/>
    <p:sldId id="662" r:id="rId54"/>
    <p:sldId id="669" r:id="rId55"/>
    <p:sldId id="454" r:id="rId56"/>
    <p:sldId id="663" r:id="rId57"/>
    <p:sldId id="596" r:id="rId58"/>
    <p:sldId id="459" r:id="rId59"/>
    <p:sldId id="643" r:id="rId60"/>
    <p:sldId id="648" r:id="rId61"/>
    <p:sldId id="651" r:id="rId62"/>
    <p:sldId id="649" r:id="rId63"/>
    <p:sldId id="650" r:id="rId64"/>
    <p:sldId id="646" r:id="rId65"/>
    <p:sldId id="645" r:id="rId66"/>
    <p:sldId id="641" r:id="rId67"/>
    <p:sldId id="652" r:id="rId68"/>
    <p:sldId id="653" r:id="rId69"/>
    <p:sldId id="654" r:id="rId70"/>
    <p:sldId id="655" r:id="rId71"/>
    <p:sldId id="656" r:id="rId72"/>
    <p:sldId id="658" r:id="rId73"/>
    <p:sldId id="659" r:id="rId74"/>
    <p:sldId id="708" r:id="rId75"/>
    <p:sldId id="707" r:id="rId76"/>
    <p:sldId id="660" r:id="rId77"/>
    <p:sldId id="661" r:id="rId78"/>
    <p:sldId id="607" r:id="rId79"/>
    <p:sldId id="608" r:id="rId80"/>
    <p:sldId id="609" r:id="rId81"/>
    <p:sldId id="610" r:id="rId82"/>
    <p:sldId id="612" r:id="rId83"/>
    <p:sldId id="684" r:id="rId84"/>
    <p:sldId id="685" r:id="rId85"/>
    <p:sldId id="613" r:id="rId86"/>
    <p:sldId id="687" r:id="rId87"/>
    <p:sldId id="617" r:id="rId88"/>
    <p:sldId id="686" r:id="rId89"/>
    <p:sldId id="688" r:id="rId90"/>
    <p:sldId id="616" r:id="rId91"/>
    <p:sldId id="614" r:id="rId92"/>
    <p:sldId id="671" r:id="rId93"/>
    <p:sldId id="670" r:id="rId94"/>
    <p:sldId id="689" r:id="rId95"/>
    <p:sldId id="709" r:id="rId96"/>
    <p:sldId id="622" r:id="rId97"/>
    <p:sldId id="628" r:id="rId98"/>
    <p:sldId id="624" r:id="rId99"/>
    <p:sldId id="627" r:id="rId100"/>
    <p:sldId id="623" r:id="rId101"/>
    <p:sldId id="629" r:id="rId102"/>
    <p:sldId id="630" r:id="rId103"/>
    <p:sldId id="367" r:id="rId104"/>
    <p:sldId id="620" r:id="rId105"/>
    <p:sldId id="621" r:id="rId106"/>
    <p:sldId id="632" r:id="rId107"/>
    <p:sldId id="634" r:id="rId108"/>
    <p:sldId id="635" r:id="rId109"/>
    <p:sldId id="710" r:id="rId110"/>
    <p:sldId id="636" r:id="rId111"/>
    <p:sldId id="665" r:id="rId112"/>
    <p:sldId id="666" r:id="rId113"/>
    <p:sldId id="667" r:id="rId114"/>
    <p:sldId id="711" r:id="rId115"/>
    <p:sldId id="674" r:id="rId116"/>
    <p:sldId id="675" r:id="rId117"/>
    <p:sldId id="637" r:id="rId118"/>
    <p:sldId id="638" r:id="rId119"/>
    <p:sldId id="664" r:id="rId120"/>
    <p:sldId id="585" r:id="rId121"/>
    <p:sldId id="290" r:id="rId122"/>
  </p:sldIdLst>
  <p:sldSz cx="9144000" cy="5143500" type="screen16x9"/>
  <p:notesSz cx="6858000" cy="9144000"/>
  <p:embeddedFontLst>
    <p:embeddedFont>
      <p:font typeface="Cambria Math" panose="02040503050406030204" pitchFamily="18" charset="0"/>
      <p:regular r:id="rId124"/>
    </p:embeddedFont>
    <p:embeddedFont>
      <p:font typeface="Consolas" panose="020B0609020204030204" pitchFamily="49" charset="0"/>
      <p:regular r:id="rId125"/>
      <p:bold r:id="rId126"/>
      <p:italic r:id="rId127"/>
      <p:boldItalic r:id="rId128"/>
    </p:embeddedFont>
    <p:embeddedFont>
      <p:font typeface="Montserrat" panose="00000500000000000000" pitchFamily="2" charset="0"/>
      <p:regular r:id="rId129"/>
      <p:bold r:id="rId130"/>
      <p:italic r:id="rId131"/>
      <p:boldItalic r:id="rId132"/>
    </p:embeddedFont>
    <p:embeddedFont>
      <p:font typeface="Vidaloka" panose="020B0604020202020204" charset="0"/>
      <p:regular r:id="rId1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00"/>
    <a:srgbClr val="FF99FF"/>
    <a:srgbClr val="FFCC00"/>
    <a:srgbClr val="FF9955"/>
    <a:srgbClr val="0099FF"/>
    <a:srgbClr val="66CC00"/>
    <a:srgbClr val="95807C"/>
    <a:srgbClr val="FF00FF"/>
    <a:srgbClr val="5EA2D1"/>
    <a:srgbClr val="00B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D2C9192-A510-4498-B4AA-4C82B47D1F33}" v="31" dt="2022-03-09T09:46:05.258"/>
    <p1510:client id="{7F69AE69-CEEA-45AE-96BD-648E0C426A86}" v="66" dt="2022-03-08T16:51:34.879"/>
    <p1510:client id="{90435BF7-CD18-6BC3-408C-D9FB1A78DD76}" v="221" dt="2022-03-09T16:40:06.279"/>
  </p1510:revLst>
</p1510:revInfo>
</file>

<file path=ppt/tableStyles.xml><?xml version="1.0" encoding="utf-8"?>
<a:tblStyleLst xmlns:a="http://schemas.openxmlformats.org/drawingml/2006/main" def="{5690B9E0-E7DB-4005-9A57-2074F94DBAF3}">
  <a:tblStyle styleId="{5690B9E0-E7DB-4005-9A57-2074F94DBAF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51" autoAdjust="0"/>
    <p:restoredTop sz="90247" autoAdjust="0"/>
  </p:normalViewPr>
  <p:slideViewPr>
    <p:cSldViewPr snapToGrid="0">
      <p:cViewPr varScale="1">
        <p:scale>
          <a:sx n="136" d="100"/>
          <a:sy n="136" d="100"/>
        </p:scale>
        <p:origin x="94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microsoft.com/office/2015/10/relationships/revisionInfo" Target="revisionInfo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notesMaster" Target="notesMasters/notesMaster1.xml"/><Relationship Id="rId128" Type="http://schemas.openxmlformats.org/officeDocument/2006/relationships/font" Target="fonts/font5.fntdata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presProps" Target="pres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font" Target="fonts/font1.fntdata"/><Relationship Id="rId129" Type="http://schemas.openxmlformats.org/officeDocument/2006/relationships/font" Target="fonts/font6.fntdata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font" Target="fonts/font7.fntdata"/><Relationship Id="rId135" Type="http://schemas.openxmlformats.org/officeDocument/2006/relationships/viewProps" Target="view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font" Target="fonts/font2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font" Target="fonts/font8.fntdata"/><Relationship Id="rId136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font" Target="fonts/font3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font" Target="fonts/font9.fntdata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font" Target="fonts/font4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font" Target="fonts/font10.fntdata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2T11:39:53.79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0 144,'0'0'0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2T11:39:53.79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0 144,'0'0'0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2T11:45:20.22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4662 1729,'1'-4'10774,"3"-17"-10418,-6-52-281,0 24 21,6-59 0,1 86-36,0 0-1,1 1 1,16-37 0,-9 24-187,11-28 665,44-83-1,-54 122-337,0 1 0,2 0 1,1 1-1,30-29 0,87-67 519,-76 70-251,-12 12-363,0 2 0,3 2 0,0 3 0,2 2 0,97-37 0,-95 46-53,2 2 1,0 2 0,1 3-1,66-5 1,229 7-34,-266 8-16,24 7 33,0 4 1,162 38-1,-133-22-17,-99-19-15,255 41 115,-152-35-70,261-8 0,-340-9-28,-1-3 0,109-23 0,-136 20-33,-1-2 1,-1-1 0,1-1 0,-2-2 0,0-1 0,40-28-1,176-156-396,-163 127 275,-67 56 121,-1-1 1,0 0-1,-2-1 0,0-1 1,-1 0-1,17-35 0,-1-6-16,25-72-1,-30 52 84,28-164-1,-30 127-5,3-62 273,-19 120-286,2 0-1,23-82 1,147-336-199,-83 294 150,-74 149 74,1 1 1,3 1-1,0 1 1,41-38-1,-45 47-48,-8 9-46,0 1 0,1 1 0,1 0 0,0 1 0,0 0 0,1 1 0,0 1 0,1 1 0,0 1 0,1 0 0,-1 1 0,1 1-1,0 1 1,0 0 0,1 2 0,-1 0 0,23 1 0,39 1 63,5-2 61,166 20-1,-215-12-69,-15-1 20,0-1 1,0-1 0,0-1-1,0-1 1,1-1 0,40-5-1,-44-1-26,-1-1 1,1-1-1,-1-1 0,-1 0 0,22-16 1,-10 8 66,-18 9-81,1-1 1,-2 0-1,1-1 1,-1 0-1,0 0 1,-1-1-1,0 0 1,-1-1-1,-1 0 1,0 0-1,0-1 1,-1 1-1,0-1 1,6-25-1,1-15 76,-1 0 0,6-80-1,-15 103-48,4-47 21,-3-1-1,-9-107 1,5 163-55,1 19 23,-1-1 1,0 0 0,0 1 0,0-1-1,0 0 1,-1 0 0,1 1 0,-1-1-1,-2-5 1,1 8 572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2T11:45:31.34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1825,'0'0'12395,"20"2"-12718,-6 4 432,0 2-1,-1-1 1,1 2-1,19 17 1,24 14 164,10-6-227,2-3 0,2-3 0,0-3 0,84 18 0,-149-41-43,70 21-73,-46-13 18,0 0 0,1-3 0,47 7 0,647 66 479,-698-76-412,46 8 38,77 22-1,-22 4-127,-29-11-57,-73-22 102,0 2 1,0 1-1,39 17 0,-38-14-25,0 0-1,49 10 1,-4 0-251,-57-18 305,0 0 0,-1 0 0,21 0 0,19 3 29,-42-4-203,6 1 398,-3-2-4169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2T11:45:34.00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240 1 496,'10'0'12591,"-5"4"-13390,133 173 1734,-76-103-690,-13-14-587,-50-59 301,0 0 1,0-1-1,1 1 1,-1 0-1,0-1 0,0 1 1,0-1-1,0 1 1,0-1-1,0 1 0,0-1 1,0 0-1,0 0 1,0 1-1,-1-1 0,1 0 1,0 0-1,0 0 1,0 0-1,0 0 0,-2-1 1,-35 4 45,-35 0-471,0-3 0,-136-16 0,123 6 2069,86 10-1480,0 0 23,0-2-116,0 2-89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2T11:45:40.79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3603 1921,'0'0'2548,"7"-33"2825,5 22-5106,-3 4-235,-1 0 0,0-1 0,0 0 0,7-11 0,29-18 856,5 28-1069,134-19 1072,-114 10-324,-7 1-398,61 0 258,-96 14-374,0 1 1,1 1 0,31 4-1,8-1 221,461-2 439,-235 20-487,-249-20-157,-1-2-1,60-11 1,-30 3 19,-45 6-3,0 0-1,54-16 0,20-8-67,-73 21-2,0-1-1,-1-1 1,47-21-1,-27 5 55,-16 10-42,0-2 0,-1-1-1,-1-2 1,54-45 0,-34 17 92,-12 14 16,41-50 0,-68 70-62,0 0 0,-1-2 0,-1 1 0,0-1 0,-1 0 0,0-1 0,6-22 0,-6 4 58,0-1-1,-2 1 0,2-56 0,-9-114 102,-1 85 237,2-884 78,2 480-309,8 413-492,-7 103 188,6 0 893,6-323-1924,-15 130 1191,0 116-3267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2T11:45:42.68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417 9 3538,'0'0'5600,"-5"-9"-2586,10 12-2977,0 0-1,0 0 1,0 0 0,0 1-1,-1 0 1,1 0 0,-1 0-1,0 0 1,4 6 0,19 17 74,31 14 123,-38-28-241,-1 1 0,0 0 0,0 1 0,-2 2 0,22 24 0,-39-41-20,0 0 0,1 0-1,-1 0 1,0 0 0,0 0 0,0 0 0,0 0 0,0 1-1,0-1 1,1 0 0,-1 0 0,0 0 0,0 0 0,0 0-1,0 1 1,0-1 0,0 0 0,0 0 0,0 0 0,0 0 0,0 0-1,0 1 1,0-1 0,0 0 0,0 0 0,0 0 0,0 0-1,0 1 1,0-1 0,0 0 0,0 0 0,0 0 0,0 0-1,0 1 1,0-1 0,0 0 0,0 0 0,0 0 0,0 0-1,0 0 1,-1 1 0,1-1 0,0 0 0,0 0 0,0 0 0,0 0-1,0 0 1,0 0 0,-1 0 0,1 1 0,0-1 0,0 0-1,0 0 1,-14-1-181,-13-8 309,-3-9-28,2-1 0,0-1 0,2-2 0,0-1-1,-43-50 1,63 63-128,5 9 74,1 0-1,0 1 1,-1-1-1,1 0 0,0 0 1,-1 1-1,1-1 1,-1 0-1,1 1 1,-1-1-1,0 1 1,1-1-1,-1 0 1,1 1-1,-1-1 1,0 1-1,0 0 1,1-1-1,-1 1 1,0 0-1,0-1 0,1 1 1,-1 0-1,0 0 1,0-1-1,0 1 1,1 0-1,-1 0 1,0 0-1,0 0 1,0 0-1,0 0 1,1 1-1,-1-1 1,0 0-1,0 0 1,0 1-1,1-1 0,-1 0 1,0 1-1,0-1 1,0 1-1,-31 13 35,0 2-1,2 1 1,0 2-1,1 0 0,-31 28 1,-9 5-2,63-47-44,-16 11 44,-1-1 0,-37 18 0,57-31 236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2T11:46:34.50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 4 1393,'-16'3'11133,"113"-6"-10708,-58 0-387,0 2 1,1 2 0,-1 1 0,73 15 0,398 103 300,-361-88-340,1-7 1,212 9 0,310-28-37,-398-8 58,-121-10-385,-44 0 131,42 12-7672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2T11:46:35.13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4050,'0'0'4791,"47"8"-3353,-19 3-1309,-1 2 0,-1 1 1,-1 2-1,0 0 0,0 1 0,-2 2 0,32 31 0,-51-46-144,-1 0 1,0 0-1,0 1 0,0-1 0,-1 1 1,1-1-1,-1 1 0,0 0 1,0 0-1,-1 0 0,1 0 1,-1 0-1,0 0 0,-1 1 1,1-1-1,-1 0 0,0 7 1,-1-10 18,1-1 0,-1 1 1,1-1-1,-1 1 0,1-1 1,-1 0-1,0 1 0,0-1 1,0 0-1,0 0 0,0 1 0,0-1 1,0 0-1,0 0 0,0 0 1,0 0-1,-1 0 0,1 0 1,0-1-1,-1 1 0,1 0 1,0-1-1,-3 1 0,-40 13 212,39-13-188,-25 5 85,1-1 0,-2-2 1,-53-1-1,83-2-252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2T11:39:53.79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0 144,'0'0'0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2T11:46:42.82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1 416,'0'0'11819,"39"0"-11251,117 27-405,-94-20-149,295 44 63,-103-12-91,116-21 292,-121-11-169,282-1 92,-312-8-114,78-11-1405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2T11:39:53.79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0 144,'0'0'0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2T11:46:43.58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42 7 5859,'0'0'4282,"20"-7"-2900,-13 9-1321,-1-1 1,1 1-1,-1 0 1,0 0-1,0 1 1,0 0-1,0 0 1,0 0-1,-1 1 1,6 4-1,55 48 440,-51-43-403,-12-10-91,6 5 40,0 0 1,-1 0-1,0 1 1,10 14 0,-16-20-98,0 1 0,0-1 0,-1 1 0,1-1 0,-1 1 0,0 0 0,0-1 0,0 1 0,-1 0 0,1 0 1,-1 0-1,0 0 0,0 0 0,0 0 0,0-1 0,-1 1 0,-2 7 0,2-7 37,-1-1 0,0 0 0,1 0 0,-2 0 0,1 0 0,0 0 0,0 0 0,-1 0 0,0-1 0,1 1 0,-1-1 0,-4 3 0,-45 26 134,34-21-75,-117 57 366,121-61-248,13-6-264,0 0 0,0 0-1,0 0 1,1 1 0,-1-1 0,0 0 0,0 0 0,0 0-1,0-1 1,0 1 0,0 0 0,0 0 0,0-1 0,0 1 0,0 0-1,0-1 1,1 1 0,-1 0 0,0-1 0,0 0 0,0 1 0,1-1-1,-1 1 1,0-1 0,1 0 0,-1 1 0,0-1 0,1 0 0,-1 0-1,1 0 1,0 1 0,-1-3 0,-1 2-429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2T11:46:50.76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4418,'0'0'4058,"10"18"-2183,26-4-1648,0-1 0,0-2 0,53 10 0,118 7 354,27 7-218,-43 7 22,340 125 1,-492-151-327,-1 1-1,-1 2 1,-1 2 0,0 2 0,-2 1 0,0 1-1,57 58 1,-70-60-23,-1 1 1,-1 1-1,0 1 0,-2 1 0,-2 0 0,0 1 0,-2 1 1,-1 0-1,-1 1 0,-2 0 0,7 37 0,11 68 13,-7 1 0,5 191 0,-25 1384 309,24-1429-394,-1-3 130,-23-277-296,3 18 466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2T11:46:51.31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632 0 5987,'0'0'1632,"-7"19"-1413,-21 51-49,-62 108-1,44-93 159,29-51-199,-2-1 0,-23 31 0,41-62-127,-1 0 1,0 1-1,0-1 0,0 0 1,-1 0-1,1 0 0,0-1 1,-1 1-1,1 0 0,-1-1 1,1 0-1,-1 1 0,0-1 1,0 0-1,0-1 0,1 1 1,-1 0-1,0-1 0,0 0 1,0 1-1,0-1 1,0 0-1,0-1 0,0 1 1,0 0-1,0-1 0,0 0 1,1 1-1,-1-1 0,0 0 1,-3-2-1,-3-2-60,1 1-1,0-1 1,-1-1-1,2 0 1,-1 0 0,1 0-1,-13-15 1,-31-40-19,3-3-1,-59-103 1,106 165 93,-1 0 36,0-1 0,1 0 0,0 1 0,-1-1 0,1 0 0,0 0 0,1 0 0,-1 0 0,0 0 0,1 0 0,-1 0 0,1 0 0,0-4 0,9 7-1858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2T11:47:00.94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 0 2961,'0'0'2820,"-1"1"-2674,1 0 0,0 0 0,0 0 0,0-1 0,0 1 0,0 0 0,0 0-1,0 0 1,0 0 0,0 0 0,0 0 0,1 0 0,-1-1 0,0 1 0,1 0 0,-1 0-1,0 0 1,2 1 0,134 44 1329,13 3-906,149 46 209,-43-12-518,220 32-131,-140-37-34,-90-11-96,252 50 87,-114-49-50,111 15 0,-240-68-68,-149-12 21,268 1 147,-217-5-533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2T11:47:01.79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18 3 2865,'0'0'5349,"9"-2"-4503,5 5-727,0 1-1,-1 0 1,1 1-1,-1 0 1,0 1 0,0 1-1,19 13 1,-3-3-35,59 29 175,-45-25-174,0 2 1,-2 2-1,41 32 0,-79-54-106,0-1 0,-1 1 0,1-1 0,0 1 0,-1 0 0,0 0 0,1 0 0,-1 1 0,0-1 0,-1 0 0,1 1 0,-1 0 0,1-1 0,-1 1 0,0 0 0,0-1 0,-1 1 0,1 0 0,-1 0 0,0 0 0,0-1 0,0 1 0,0 0 0,-1 0 0,0 0 0,0 0 0,0-1 0,0 1 0,0-1 0,-1 1 0,-1 3 0,-3 4-3,-1 0 0,0-1 1,0 0-1,-1 0 0,0-1 0,0 0 1,-1-1-1,-15 12 0,-7 2 162,0-1 1,-2-2-1,0-1 0,-1-1 0,-1-2 0,-1-1 1,0-2-1,0-2 0,-51 8 0,75-15-645,-2-1-3924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2T11:47:03.71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23 2225,'9'0'9797,"37"0"-9376,216-11 347,3 0-682,256 24 162,-270-10-202,-139-4 84,128 15 1,-238-14-110,-1 0-16,0-1 0,0 1 0,0 0 1,0 0-1,0 0 0,0 1 0,0-1 1,0 0-1,0 0 0,0 1 0,0-1 1,0 0-1,0 1 0,0-1 0,0 1 1,0-1-1,0 1 0,0-1 0,0 1 1,-1 0-1,1-1 0,0 1 0,-1 0 1,2 1-1,-2 1-998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2T11:47:07.75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183 33 112,'0'0'4159,"0"-5"-3895,-2-6-1228,1-5 5453,1 16-4398,1 0 0,0 0 1,-1 0-1,1 0 1,-1 0-1,1 0 0,-1 1 1,1-1-1,0 0 1,-1 0-1,1 1 0,-1-1 1,1 0-1,-1 1 1,0-1-1,1 0 0,-1 1 1,1-1-1,-1 1 1,0-1-1,1 1 0,-1-1 1,0 1-1,1-1 1,-1 1-1,0-1 0,0 1 1,0 0-1,1-1 1,-1 2-1,109 142 883,17 25-739,-99-130-210,-15-23-62,0 0-1,-2 1 0,0 0 1,0 1-1,9 27 0,-19-45-9,0 1-1,0 0 1,0 0-1,-1-1 1,1 1-1,0 0 1,0 0-1,-1-1 1,1 1-1,-1 0 1,1-1-1,0 1 0,-1-1 1,1 1-1,-1-1 1,1 1-1,-1 0 1,0-1-1,1 0 1,-1 1-1,1-1 1,-1 1-1,0-1 0,1 0 1,-1 1-1,0-1 1,0 0-1,1 0 1,-1 0-1,0 0 1,-1 1-1,-35 7 130,24-6-153,-178 57 602,128-37-294,-1-3 1,-74 13 0,134-31-25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2T11:47:10.29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2008 128,'0'0'2028,"45"5"4876,-24-4-6844,1 1-1,0 2 1,37 9 0,-37-7 19,-1-1 1,1 0 0,40 1 0,-53-6-37,1 1 0,-1-2 0,0 1 0,0-1 0,1-1 1,-1 0-1,0 0 0,-1 0 0,1-1 0,0-1 0,10-5 0,28-16 100,-2-2-1,78-61 0,40-63 170,-138 124-348,-2-2-1,0 0 0,36-65 1,-41 57 228,-1-1 1,-2 0-1,-2-1 1,11-52 0,-5-6 326,-4 0 1,-4-2-1,-2-125 1,-4-575-648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2T11:47:10.98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291 0 6083,'0'0'1150,"-14"12"-1129,5-5-14,-7 6 31,0 0-1,2 1 1,0 1-1,-21 27 1,-27 39 461,35-47-298,1 1 0,-26 46 0,46-66 1704,19-28-1315,33-50-1005,-29 40 594,13-17-74,-6 5 59,2 2-1,53-52 0,-78 84-188,0 0-1,0 0 0,0 0 1,0 1-1,1-1 0,-1 0 1,0 1-1,1-1 1,-1 1-1,0-1 0,1 1 1,-1 0-1,0 0 1,1 0-1,-1-1 0,1 1 1,-1 1-1,1-1 0,-1 0 1,0 0-1,1 0 1,-1 1-1,0-1 0,1 1 1,-1-1-1,0 1 0,1-1 1,-1 1-1,0 0 1,0 0-1,0 0 0,0-1 1,1 1-1,0 2 0,6 5 163,0 0 0,-1 1 0,11 15 0,-6-7-57,55 67 640,129 178 606,-190-249-1887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2T11:39:53.79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0 144,'0'0'0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2T11:44:10.19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24 4526 304,'0'0'8890,"1"-12"-8517,-2-17 297,-2 0-1,-8-41 1,7 43-480,1 0 0,1 0 0,2-1 0,4-48 0,-1 59-145,1 0 1,0 0-1,2 0 0,-1 1 1,2 0-1,9-17 0,60-93 720,-42 73-503,-25 37-227,1 1 0,1 1-1,0 0 1,1 1-1,1 0 1,0 1 0,0 0-1,23-15 1,-24 20-20,1 0 1,0 1-1,0 1 0,0 0 1,1 0-1,-1 1 1,1 1-1,0 0 0,0 1 1,0 1-1,17 0 1,49 0 28,-25-1-15,60 6-1,-57 5-118,99 29 0,-2 1-218,-82-26 284,1-2 0,103 0 0,-140-14 81,-1-1 1,0-3 0,-1 0-1,0-3 1,0 0 0,49-24-1,-34 15-103,-11 4 88,0-1 0,-1-3 1,-1 0-1,38-29 0,-57 35 6,-1 0 0,0-2 1,-2 0-1,1-1 0,-2-1 1,0 0-1,-1-1 0,0 0 1,16-34-1,5-27-53,-3-2 0,32-133 0,6-177 545,-53 171-38,-12-241-1,-7 231-356,-6-690 514,3 260-455,7 500-216,2 159-725,0 0 1,0 1-1,0-1 1,0 0-1,0 1 1,0 0-1,1-1 1,-1 1-1,0 1 1,5 0-1,0-1-2236,4 0-1578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2T11:44:11.01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452 200 4802,'0'0'3570,"0"-4"-3322,0-16-72,0 15 531,10 20-1035,136 303 1328,-142-310-994,4 20 28,-8-28-58,-1-14-421,-9-34 317,-3 0 1,-2 1 0,-33-73-1,44 109 35,-7-14 85,-12-30 718,-22-80-1,44 133-689,1 0 44,0 0 0,-1 0 1,1 0-1,-1 0 0,1 0 0,-1 0 1,0 0-1,0 0 0,0 0 0,0 0 1,0 1-1,0-1 0,-1 0 1,1 1-1,0-1 0,-1 0 0,-1-1 1,2 3 92,-22 0-181,15 1 12,-1-1 0,1 1 1,0 0-1,0 1 0,0-1 0,0 2 0,0-1 1,0 1-1,1 0 0,-1 1 0,1 0 0,0 0 1,0 1-1,0 0 0,1 0 0,-1 0 0,1 1 0,1 0 1,-1 0-1,-7 11 0,-75 103 153,61-78 38,-2-2 0,-49 51 0,64-81 46,14-10-277,0 0 0,0 1 0,0-1 0,-1 0 0,1 0 0,0 1 0,0-1 0,0 0 0,-1 0 0,1 0-1,0 1 1,0-1 0,-1 0 0,1 0 0,0 0 0,0 0 0,-1 0 0,1 0 0,0 1 0,-1-1 0,1 0 0,0 0 0,0 0 0,-1 0 0,1 0 0,0 0 0,-1 0 0,1 0 0,0 0-1,0 0 1,-1 0 0,1-1 0,0 1 0,-1 0 0,1 0 0,0 0 0,0 0 0,-1 0 0,1 0 0,0-1 0,0 1 0,-1 0 0,1-1 0,0-5-2429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2T11:44:14.01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2209,'0'0'3580,"22"7"-2822,168 51 2414,-149-45-2546,604 184 1488,-591-186-2257,1-2-1,0-3 1,1-2 0,59-4-1,-93 0 85,-21 0 43,-1 1-306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2T11:44:14.66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 1 3858,'0'0'4671,"1"0"-4604,0 0 0,0-1-1,0 1 1,0 0 0,1 0-1,-1 1 1,0-1 0,0 0 0,0 0-1,0 0 1,0 1 0,1-1-1,-1 1 1,0-1 0,0 1-1,1 0 1,26 23 153,0 1 0,-2 1 0,41 53 0,-61-73-235,-1 1 0,0-1 0,0 1 0,-1 0 0,0 1 0,0-1 0,-1 1 0,0 0-1,0 0 1,-1 0 0,0 0 0,-1 0 0,1 0 0,-1 12 0,-1-18 25,-1 1 0,0-1 1,0 0-1,0 0 0,0 0 1,0 0-1,0-1 0,0 1 1,-1 0-1,1 0 0,-1-1 1,1 1-1,-1-1 0,0 1 1,0-1-1,1 0 0,-1 1 0,-3 0 1,-46 24 136,39-19-55,6-5-68,-6 5 78,1-1 1,-1-1 0,0 0-1,-1 0 1,1-1-1,-1-1 1,0 0-1,-16 1 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2T11:46:25.08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32 64,'0'0'2337,"3"-31"6475,83 30-8543,1 5-1,101 16 1,-17 12-185,410 55 934,-277-40-811,-211-29-288,174 13 0,-78-24-225,110 1 353,-175-1-1031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2T11:46:25.86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1665,'0'0'7416,"14"7"-6282,17 14-1049,8 3 211,-2 2 0,0 2 1,-1 1-1,58 64 0,-90-89-301,-1 1-1,0 0 1,0 0-1,-1 0 1,1 1-1,-1-1 1,0 1-1,0-1 1,-1 1-1,0 0 1,0 0-1,0-1 1,-1 1-1,1 0 1,-1 0 0,-1 7-1,-1-10 5,1 0-1,0-1 1,-1 1-1,1-1 1,-1 1 0,0-1-1,0 0 1,0 1-1,0-1 1,0 0-1,0 0 1,-1 0 0,1-1-1,-1 1 1,1-1-1,-1 1 1,1-1-1,-6 2 1,-54 20 133,62-23-130,-18 4 49,-1 0 1,0-1 0,0-1 0,0-1-1,-27-1 1,26 0 91,19 0-127,-21 0-5624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cf7a3c503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cf7a3c503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3770461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cc7554a049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cc7554a049_0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38252530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cc7554a049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cc7554a049_0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18743123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cc7554a049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cc7554a049_0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34786434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cc7554a049_0_3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cc7554a049_0_3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6366597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cf7a3c503a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cf7a3c503a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7400672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cc7554a049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cc7554a049_0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25312609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cc7554a049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cc7554a049_0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07460861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cc7554a049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cc7554a049_0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0692192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cc7554a049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cc7554a049_0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34980233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cc7554a049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cc7554a049_0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44005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cf7a3c503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cf7a3c503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367968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cc7554a049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cc7554a049_0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45276459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cc7554a049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cc7554a049_0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60095555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cc7554a049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cc7554a049_0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18335479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cc7554a049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cc7554a049_0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76434552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cc7554a049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cc7554a049_0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60464475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cc7554a049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cc7554a049_0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36351021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cc7554a049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cc7554a049_0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02627133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cf7a3c503a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cf7a3c503a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2940043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cc7554a049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cc7554a049_0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70335445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cc7554a049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cc7554a049_0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709913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cf7a3c503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cf7a3c503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862727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cc7554a049_0_3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cc7554a049_0_3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62688385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gcf7a3c503a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1" name="Google Shape;821;gcf7a3c503a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cf7a3c503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cf7a3c503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212760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cf7a3c503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cf7a3c503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99510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cf7a3c503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cf7a3c503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0727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cf7a3c503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cf7a3c503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26463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cf7a3c503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cf7a3c503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93082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cf7a3c503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cf7a3c503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84052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cf7a3c503a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cf7a3c503a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cf7a3c503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cf7a3c503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963362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cc7554a049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cc7554a049_0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7405381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cc7554a049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cc7554a049_0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5639925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cc7554a049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cc7554a049_0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0915873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cc7554a049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cc7554a049_0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0754381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cc7554a049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cc7554a049_0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3405014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cc7554a049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cc7554a049_0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6864730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cc7554a049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cc7554a049_0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052156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cc7554a049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cc7554a049_0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3411729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cc7554a049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cc7554a049_0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7705019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cc7554a049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cc7554a049_0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176577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cf7a3c503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cf7a3c503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17705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cc7554a049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cc7554a049_0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7250247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cc7554a049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cc7554a049_0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6648725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cc7554a049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cc7554a049_0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1452242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cc7554a049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cc7554a049_0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4472112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cc7554a049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cc7554a049_0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537631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cc7554a049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cc7554a049_0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4132059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cc7554a049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cc7554a049_0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7089420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cf7a3c503a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cf7a3c503a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926345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cc7554a049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cc7554a049_0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6618913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cc7554a049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cc7554a049_0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92772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cf7a3c503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cf7a3c503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277023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cc7554a049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cc7554a049_0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3513842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cc7554a049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cc7554a049_0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901178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cc7554a049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cc7554a049_0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1078029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cc7554a049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cc7554a049_0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1357783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cc7554a049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cc7554a049_0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2459566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cc7554a049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cc7554a049_0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9545332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cc7554a049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cc7554a049_0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9765855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cc7554a049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cc7554a049_0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4615258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cc7554a049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cc7554a049_0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9682413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cc7554a049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cc7554a049_0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773640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cf7a3c503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cf7a3c503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7525684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cc7554a049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cc7554a049_0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1473909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cc7554a049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cc7554a049_0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8360320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cf7a3c503a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cf7a3c503a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049159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cc7554a049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cc7554a049_0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9323360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cc7554a049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cc7554a049_0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9404296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cc7554a049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cc7554a049_0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5266692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cc7554a049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cc7554a049_0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2747500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cf7a3c503a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cf7a3c503a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7463513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cc7554a049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cc7554a049_0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7935190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cc7554a049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cc7554a049_0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135547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cf7a3c503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cf7a3c503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624666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cc7554a049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cc7554a049_0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1180242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cc7554a049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cc7554a049_0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2450490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cc7554a049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cc7554a049_0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4056751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cc7554a049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cc7554a049_0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85968580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cc7554a049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cc7554a049_0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6465280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cc7554a049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cc7554a049_0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61229407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cc7554a049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cc7554a049_0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04512186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cc7554a049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cc7554a049_0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05675528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cc7554a049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cc7554a049_0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55857325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cc7554a049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cc7554a049_0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423940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cf7a3c503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cf7a3c503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8421695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cc7554a049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cc7554a049_0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3936655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cc7554a049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cc7554a049_0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3422946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cc7554a049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cc7554a049_0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51625512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cc7554a049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cc7554a049_0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2825315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cc7554a049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cc7554a049_0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47976848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cc7554a049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cc7554a049_0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35355156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cc7554a049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cc7554a049_0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54373863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cc7554a049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cc7554a049_0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68209872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cc7554a049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cc7554a049_0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20127286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cc7554a049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cc7554a049_0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863687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cf7a3c503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cf7a3c503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215996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cc7554a049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cc7554a049_0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67150434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cc7554a049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cc7554a049_0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90255899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cc7554a049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cc7554a049_0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0219573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cc7554a049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cc7554a049_0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41555516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cc7554a049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cc7554a049_0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3347522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cc7554a049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cc7554a049_0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1399590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cc7554a049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cc7554a049_0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04021710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cc7554a049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cc7554a049_0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8700823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cc7554a049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cc7554a049_0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79021938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cc7554a049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cc7554a049_0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316649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cf7a3c503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cf7a3c503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56080724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cc7554a049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cc7554a049_0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79436594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cc7554a049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cc7554a049_0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33319018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cc7554a049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cc7554a049_0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57411413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cc7554a049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cc7554a049_0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78854812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cc7554a049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cc7554a049_0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05335239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cc7554a049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cc7554a049_0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23950735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cc7554a049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cc7554a049_0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59337202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cc7554a049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cc7554a049_0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26088423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cc7554a049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cc7554a049_0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73432318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cc7554a049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cc7554a049_0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526576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" TargetMode="External"/><Relationship Id="rId2" Type="http://schemas.openxmlformats.org/officeDocument/2006/relationships/hyperlink" Target="https://slidesgo.com/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s://www.freepik.com/" TargetMode="Externa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039975" y="1324500"/>
            <a:ext cx="70641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5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040000" y="3377100"/>
            <a:ext cx="7064100" cy="44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cxnSp>
        <p:nvCxnSpPr>
          <p:cNvPr id="11" name="Google Shape;11;p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Google Shape;12;p2"/>
          <p:cNvCxnSpPr/>
          <p:nvPr/>
        </p:nvCxnSpPr>
        <p:spPr>
          <a:xfrm flipH="1">
            <a:off x="-257975" y="-72550"/>
            <a:ext cx="3047400" cy="13464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" name="Google Shape;13;p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" name="Google Shape;14;p2"/>
          <p:cNvCxnSpPr/>
          <p:nvPr/>
        </p:nvCxnSpPr>
        <p:spPr>
          <a:xfrm flipH="1">
            <a:off x="6467450" y="3935375"/>
            <a:ext cx="3047400" cy="13464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0_1_1"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8" name="Google Shape;238;p3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9" name="Google Shape;239;p3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0" name="Google Shape;240;p33"/>
          <p:cNvCxnSpPr/>
          <p:nvPr/>
        </p:nvCxnSpPr>
        <p:spPr>
          <a:xfrm flipH="1">
            <a:off x="6772150" y="3663450"/>
            <a:ext cx="2823300" cy="16332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2714550" y="2543963"/>
            <a:ext cx="3714900" cy="64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2" hasCustomPrompt="1"/>
          </p:nvPr>
        </p:nvSpPr>
        <p:spPr>
          <a:xfrm>
            <a:off x="3746550" y="1478925"/>
            <a:ext cx="1650900" cy="97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7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1"/>
          </p:nvPr>
        </p:nvSpPr>
        <p:spPr>
          <a:xfrm>
            <a:off x="2291400" y="3279625"/>
            <a:ext cx="4561200" cy="39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9" name="Google Shape;19;p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" name="Google Shape;20;p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" name="Google Shape;21;p3"/>
          <p:cNvCxnSpPr/>
          <p:nvPr/>
        </p:nvCxnSpPr>
        <p:spPr>
          <a:xfrm flipH="1">
            <a:off x="7948925" y="3979775"/>
            <a:ext cx="1378500" cy="12363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" name="Google Shape;22;p3"/>
          <p:cNvCxnSpPr/>
          <p:nvPr/>
        </p:nvCxnSpPr>
        <p:spPr>
          <a:xfrm flipH="1">
            <a:off x="-112875" y="-88700"/>
            <a:ext cx="1418700" cy="10644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568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ubTitle" idx="1"/>
          </p:nvPr>
        </p:nvSpPr>
        <p:spPr>
          <a:xfrm>
            <a:off x="5038975" y="2649025"/>
            <a:ext cx="2486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ubTitle" idx="2"/>
          </p:nvPr>
        </p:nvSpPr>
        <p:spPr>
          <a:xfrm>
            <a:off x="5038975" y="2961200"/>
            <a:ext cx="2486100" cy="90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subTitle" idx="3"/>
          </p:nvPr>
        </p:nvSpPr>
        <p:spPr>
          <a:xfrm>
            <a:off x="1693175" y="2649025"/>
            <a:ext cx="2486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subTitle" idx="4"/>
          </p:nvPr>
        </p:nvSpPr>
        <p:spPr>
          <a:xfrm>
            <a:off x="1693175" y="2961200"/>
            <a:ext cx="2486100" cy="90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35" name="Google Shape;35;p5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" name="Google Shape;36;p5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" name="Google Shape;37;p5"/>
          <p:cNvCxnSpPr/>
          <p:nvPr/>
        </p:nvCxnSpPr>
        <p:spPr>
          <a:xfrm flipH="1">
            <a:off x="6935750" y="3931325"/>
            <a:ext cx="2549400" cy="13545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">
  <p:cSld name="CUSTOM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3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3583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3"/>
          <p:cNvSpPr txBox="1">
            <a:spLocks noGrp="1"/>
          </p:cNvSpPr>
          <p:nvPr>
            <p:ph type="subTitle" idx="1"/>
          </p:nvPr>
        </p:nvSpPr>
        <p:spPr>
          <a:xfrm>
            <a:off x="5001000" y="1942925"/>
            <a:ext cx="2486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subTitle" idx="2"/>
          </p:nvPr>
        </p:nvSpPr>
        <p:spPr>
          <a:xfrm>
            <a:off x="5001000" y="2255100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subTitle" idx="3"/>
          </p:nvPr>
        </p:nvSpPr>
        <p:spPr>
          <a:xfrm>
            <a:off x="1655200" y="1942925"/>
            <a:ext cx="2486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78" name="Google Shape;78;p13"/>
          <p:cNvSpPr txBox="1">
            <a:spLocks noGrp="1"/>
          </p:cNvSpPr>
          <p:nvPr>
            <p:ph type="subTitle" idx="4"/>
          </p:nvPr>
        </p:nvSpPr>
        <p:spPr>
          <a:xfrm>
            <a:off x="1655200" y="2255100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3"/>
          <p:cNvSpPr txBox="1">
            <a:spLocks noGrp="1"/>
          </p:cNvSpPr>
          <p:nvPr>
            <p:ph type="subTitle" idx="5"/>
          </p:nvPr>
        </p:nvSpPr>
        <p:spPr>
          <a:xfrm>
            <a:off x="5001000" y="3723950"/>
            <a:ext cx="2486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80" name="Google Shape;80;p13"/>
          <p:cNvSpPr txBox="1">
            <a:spLocks noGrp="1"/>
          </p:cNvSpPr>
          <p:nvPr>
            <p:ph type="subTitle" idx="6"/>
          </p:nvPr>
        </p:nvSpPr>
        <p:spPr>
          <a:xfrm>
            <a:off x="5001000" y="4036125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3"/>
          <p:cNvSpPr txBox="1">
            <a:spLocks noGrp="1"/>
          </p:cNvSpPr>
          <p:nvPr>
            <p:ph type="subTitle" idx="7"/>
          </p:nvPr>
        </p:nvSpPr>
        <p:spPr>
          <a:xfrm>
            <a:off x="1655200" y="3723950"/>
            <a:ext cx="2486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subTitle" idx="8"/>
          </p:nvPr>
        </p:nvSpPr>
        <p:spPr>
          <a:xfrm>
            <a:off x="1655250" y="4036125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title" idx="9" hasCustomPrompt="1"/>
          </p:nvPr>
        </p:nvSpPr>
        <p:spPr>
          <a:xfrm>
            <a:off x="2378650" y="1303588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4" name="Google Shape;84;p13"/>
          <p:cNvSpPr txBox="1">
            <a:spLocks noGrp="1"/>
          </p:cNvSpPr>
          <p:nvPr>
            <p:ph type="title" idx="13" hasCustomPrompt="1"/>
          </p:nvPr>
        </p:nvSpPr>
        <p:spPr>
          <a:xfrm>
            <a:off x="5724450" y="1303588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5" name="Google Shape;85;p13"/>
          <p:cNvSpPr txBox="1">
            <a:spLocks noGrp="1"/>
          </p:cNvSpPr>
          <p:nvPr>
            <p:ph type="title" idx="14" hasCustomPrompt="1"/>
          </p:nvPr>
        </p:nvSpPr>
        <p:spPr>
          <a:xfrm>
            <a:off x="2378700" y="3082738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6" name="Google Shape;86;p13"/>
          <p:cNvSpPr txBox="1">
            <a:spLocks noGrp="1"/>
          </p:cNvSpPr>
          <p:nvPr>
            <p:ph type="title" idx="15" hasCustomPrompt="1"/>
          </p:nvPr>
        </p:nvSpPr>
        <p:spPr>
          <a:xfrm>
            <a:off x="5724450" y="3082738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cxnSp>
        <p:nvCxnSpPr>
          <p:cNvPr id="87" name="Google Shape;87;p1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8" name="Google Shape;88;p1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3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5"/>
          <p:cNvSpPr txBox="1">
            <a:spLocks noGrp="1"/>
          </p:cNvSpPr>
          <p:nvPr>
            <p:ph type="title"/>
          </p:nvPr>
        </p:nvSpPr>
        <p:spPr>
          <a:xfrm>
            <a:off x="1994850" y="1697488"/>
            <a:ext cx="5154300" cy="112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9pPr>
          </a:lstStyle>
          <a:p>
            <a:endParaRPr/>
          </a:p>
        </p:txBody>
      </p:sp>
      <p:sp>
        <p:nvSpPr>
          <p:cNvPr id="96" name="Google Shape;96;p15"/>
          <p:cNvSpPr txBox="1">
            <a:spLocks noGrp="1"/>
          </p:cNvSpPr>
          <p:nvPr>
            <p:ph type="subTitle" idx="1"/>
          </p:nvPr>
        </p:nvSpPr>
        <p:spPr>
          <a:xfrm>
            <a:off x="2299500" y="2972150"/>
            <a:ext cx="4545000" cy="5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cxnSp>
        <p:nvCxnSpPr>
          <p:cNvPr id="97" name="Google Shape;97;p15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8" name="Google Shape;98;p15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1"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0"/>
          <p:cNvSpPr txBox="1">
            <a:spLocks noGrp="1"/>
          </p:cNvSpPr>
          <p:nvPr>
            <p:ph type="title"/>
          </p:nvPr>
        </p:nvSpPr>
        <p:spPr>
          <a:xfrm>
            <a:off x="2832900" y="791200"/>
            <a:ext cx="3478200" cy="92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300"/>
              <a:buNone/>
              <a:defRPr sz="7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23" name="Google Shape;223;p30"/>
          <p:cNvSpPr txBox="1">
            <a:spLocks noGrp="1"/>
          </p:cNvSpPr>
          <p:nvPr>
            <p:ph type="subTitle" idx="1"/>
          </p:nvPr>
        </p:nvSpPr>
        <p:spPr>
          <a:xfrm>
            <a:off x="2983350" y="1749425"/>
            <a:ext cx="3177300" cy="92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4" name="Google Shape;224;p30"/>
          <p:cNvSpPr txBox="1"/>
          <p:nvPr/>
        </p:nvSpPr>
        <p:spPr>
          <a:xfrm>
            <a:off x="2900450" y="3438275"/>
            <a:ext cx="3343200" cy="71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CREDITS</a:t>
            </a:r>
            <a:r>
              <a:rPr lang="en"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: This presentation template was created by </a:t>
            </a:r>
            <a:r>
              <a:rPr lang="en" sz="1000" b="1">
                <a:solidFill>
                  <a:schemeClr val="dk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, including icons by </a:t>
            </a:r>
            <a:r>
              <a:rPr lang="en" sz="1000" b="1">
                <a:solidFill>
                  <a:schemeClr val="dk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,and infographics &amp; images by </a:t>
            </a:r>
            <a:r>
              <a:rPr lang="en" sz="1000" b="1">
                <a:solidFill>
                  <a:schemeClr val="dk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000" b="1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25" name="Google Shape;225;p30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6" name="Google Shape;226;p30"/>
          <p:cNvCxnSpPr/>
          <p:nvPr/>
        </p:nvCxnSpPr>
        <p:spPr>
          <a:xfrm>
            <a:off x="-257975" y="3935375"/>
            <a:ext cx="3047400" cy="13464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7" name="Google Shape;227;p30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8" name="Google Shape;228;p30"/>
          <p:cNvCxnSpPr/>
          <p:nvPr/>
        </p:nvCxnSpPr>
        <p:spPr>
          <a:xfrm>
            <a:off x="6467450" y="-72550"/>
            <a:ext cx="3047400" cy="13464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0"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0" name="Google Shape;230;p31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1" name="Google Shape;231;p31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0_1"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3" name="Google Shape;233;p3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4" name="Google Shape;234;p3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5" name="Google Shape;235;p32"/>
          <p:cNvCxnSpPr/>
          <p:nvPr/>
        </p:nvCxnSpPr>
        <p:spPr>
          <a:xfrm>
            <a:off x="7434175" y="-125600"/>
            <a:ext cx="1993200" cy="13302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6" name="Google Shape;236;p32"/>
          <p:cNvCxnSpPr/>
          <p:nvPr/>
        </p:nvCxnSpPr>
        <p:spPr>
          <a:xfrm>
            <a:off x="-147275" y="3943475"/>
            <a:ext cx="1993200" cy="13302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Vidaloka"/>
              <a:buNone/>
              <a:defRPr sz="30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50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8" r:id="rId4"/>
    <p:sldLayoutId id="2147483659" r:id="rId5"/>
    <p:sldLayoutId id="2147483661" r:id="rId6"/>
    <p:sldLayoutId id="2147483676" r:id="rId7"/>
    <p:sldLayoutId id="2147483677" r:id="rId8"/>
    <p:sldLayoutId id="2147483678" r:id="rId9"/>
    <p:sldLayoutId id="2147483679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jpe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keras.io/api/losses/regression_losses/" TargetMode="Externa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www.flickr.com/photos/3oheme/5099906217" TargetMode="External"/><Relationship Id="rId4" Type="http://schemas.openxmlformats.org/officeDocument/2006/relationships/image" Target="../media/image52.jpg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5.png"/><Relationship Id="rId4" Type="http://schemas.openxmlformats.org/officeDocument/2006/relationships/image" Target="../media/image47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3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3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jpe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3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keras.io/api/losses/regression_losses/" TargetMode="Externa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0.png"/><Relationship Id="rId4" Type="http://schemas.openxmlformats.org/officeDocument/2006/relationships/hyperlink" Target="https://keras.io/api/losses/regression_losses/" TargetMode="Externa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0.png"/><Relationship Id="rId4" Type="http://schemas.openxmlformats.org/officeDocument/2006/relationships/hyperlink" Target="https://keras.io/api/losses/regression_losses/" TargetMode="Externa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3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3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3.png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4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.png"/><Relationship Id="rId4" Type="http://schemas.openxmlformats.org/officeDocument/2006/relationships/image" Target="../media/image56.png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magenta.tensorflow.org/demos/web/" TargetMode="Externa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0.png"/><Relationship Id="rId4" Type="http://schemas.openxmlformats.org/officeDocument/2006/relationships/image" Target="../media/image8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www.researchgate.net/figure/The-average-EMG-envelope-signal-in-the-movement-cycle-for-the-muscle-gastrocnemius-caput_fig4_261273556" TargetMode="External"/><Relationship Id="rId4" Type="http://schemas.openxmlformats.org/officeDocument/2006/relationships/image" Target="../media/image1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.png"/><Relationship Id="rId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8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jpe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0.png"/><Relationship Id="rId5" Type="http://schemas.openxmlformats.org/officeDocument/2006/relationships/customXml" Target="../ink/ink1.xml"/><Relationship Id="rId4" Type="http://schemas.openxmlformats.org/officeDocument/2006/relationships/image" Target="../media/image26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png"/><Relationship Id="rId5" Type="http://schemas.openxmlformats.org/officeDocument/2006/relationships/customXml" Target="../ink/ink2.xml"/><Relationship Id="rId4" Type="http://schemas.openxmlformats.org/officeDocument/2006/relationships/image" Target="../media/image26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customXml" Target="../ink/ink7.xml"/><Relationship Id="rId18" Type="http://schemas.openxmlformats.org/officeDocument/2006/relationships/image" Target="../media/image33.png"/><Relationship Id="rId3" Type="http://schemas.openxmlformats.org/officeDocument/2006/relationships/image" Target="../media/image1.png"/><Relationship Id="rId7" Type="http://schemas.openxmlformats.org/officeDocument/2006/relationships/customXml" Target="../ink/ink4.xml"/><Relationship Id="rId12" Type="http://schemas.openxmlformats.org/officeDocument/2006/relationships/image" Target="../media/image30.png"/><Relationship Id="rId17" Type="http://schemas.openxmlformats.org/officeDocument/2006/relationships/customXml" Target="../ink/ink9.xml"/><Relationship Id="rId2" Type="http://schemas.openxmlformats.org/officeDocument/2006/relationships/notesSlide" Target="../notesSlides/notesSlide75.xml"/><Relationship Id="rId16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png"/><Relationship Id="rId11" Type="http://schemas.openxmlformats.org/officeDocument/2006/relationships/customXml" Target="../ink/ink6.xml"/><Relationship Id="rId5" Type="http://schemas.openxmlformats.org/officeDocument/2006/relationships/customXml" Target="../ink/ink3.xml"/><Relationship Id="rId15" Type="http://schemas.openxmlformats.org/officeDocument/2006/relationships/customXml" Target="../ink/ink8.xml"/><Relationship Id="rId10" Type="http://schemas.openxmlformats.org/officeDocument/2006/relationships/image" Target="../media/image29.png"/><Relationship Id="rId4" Type="http://schemas.openxmlformats.org/officeDocument/2006/relationships/image" Target="../media/image26.png"/><Relationship Id="rId9" Type="http://schemas.openxmlformats.org/officeDocument/2006/relationships/customXml" Target="../ink/ink5.xml"/><Relationship Id="rId14" Type="http://schemas.openxmlformats.org/officeDocument/2006/relationships/image" Target="../media/image31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0.png"/><Relationship Id="rId13" Type="http://schemas.openxmlformats.org/officeDocument/2006/relationships/customXml" Target="../ink/ink14.xml"/><Relationship Id="rId18" Type="http://schemas.openxmlformats.org/officeDocument/2006/relationships/image" Target="../media/image330.png"/><Relationship Id="rId3" Type="http://schemas.openxmlformats.org/officeDocument/2006/relationships/image" Target="../media/image1.png"/><Relationship Id="rId7" Type="http://schemas.openxmlformats.org/officeDocument/2006/relationships/customXml" Target="../ink/ink11.xml"/><Relationship Id="rId12" Type="http://schemas.openxmlformats.org/officeDocument/2006/relationships/image" Target="../media/image300.png"/><Relationship Id="rId17" Type="http://schemas.openxmlformats.org/officeDocument/2006/relationships/customXml" Target="../ink/ink16.xml"/><Relationship Id="rId2" Type="http://schemas.openxmlformats.org/officeDocument/2006/relationships/notesSlide" Target="../notesSlides/notesSlide76.xml"/><Relationship Id="rId16" Type="http://schemas.openxmlformats.org/officeDocument/2006/relationships/image" Target="../media/image320.png"/><Relationship Id="rId20" Type="http://schemas.openxmlformats.org/officeDocument/2006/relationships/image" Target="../media/image3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0.png"/><Relationship Id="rId11" Type="http://schemas.openxmlformats.org/officeDocument/2006/relationships/customXml" Target="../ink/ink13.xml"/><Relationship Id="rId5" Type="http://schemas.openxmlformats.org/officeDocument/2006/relationships/customXml" Target="../ink/ink10.xml"/><Relationship Id="rId15" Type="http://schemas.openxmlformats.org/officeDocument/2006/relationships/customXml" Target="../ink/ink15.xml"/><Relationship Id="rId10" Type="http://schemas.openxmlformats.org/officeDocument/2006/relationships/image" Target="../media/image290.png"/><Relationship Id="rId19" Type="http://schemas.openxmlformats.org/officeDocument/2006/relationships/customXml" Target="../ink/ink17.xml"/><Relationship Id="rId4" Type="http://schemas.openxmlformats.org/officeDocument/2006/relationships/image" Target="../media/image26.png"/><Relationship Id="rId9" Type="http://schemas.openxmlformats.org/officeDocument/2006/relationships/customXml" Target="../ink/ink12.xml"/><Relationship Id="rId14" Type="http://schemas.openxmlformats.org/officeDocument/2006/relationships/image" Target="../media/image310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customXml" Target="../ink/ink22.xml"/><Relationship Id="rId18" Type="http://schemas.openxmlformats.org/officeDocument/2006/relationships/image" Target="../media/image40.png"/><Relationship Id="rId26" Type="http://schemas.openxmlformats.org/officeDocument/2006/relationships/image" Target="../media/image44.png"/><Relationship Id="rId3" Type="http://schemas.openxmlformats.org/officeDocument/2006/relationships/image" Target="../media/image1.png"/><Relationship Id="rId21" Type="http://schemas.openxmlformats.org/officeDocument/2006/relationships/customXml" Target="../ink/ink26.xml"/><Relationship Id="rId7" Type="http://schemas.openxmlformats.org/officeDocument/2006/relationships/customXml" Target="../ink/ink19.xml"/><Relationship Id="rId12" Type="http://schemas.openxmlformats.org/officeDocument/2006/relationships/image" Target="../media/image37.png"/><Relationship Id="rId17" Type="http://schemas.openxmlformats.org/officeDocument/2006/relationships/customXml" Target="../ink/ink24.xml"/><Relationship Id="rId25" Type="http://schemas.openxmlformats.org/officeDocument/2006/relationships/customXml" Target="../ink/ink28.xml"/><Relationship Id="rId2" Type="http://schemas.openxmlformats.org/officeDocument/2006/relationships/notesSlide" Target="../notesSlides/notesSlide77.xml"/><Relationship Id="rId16" Type="http://schemas.openxmlformats.org/officeDocument/2006/relationships/image" Target="../media/image39.png"/><Relationship Id="rId20" Type="http://schemas.openxmlformats.org/officeDocument/2006/relationships/image" Target="../media/image4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0.png"/><Relationship Id="rId11" Type="http://schemas.openxmlformats.org/officeDocument/2006/relationships/customXml" Target="../ink/ink21.xml"/><Relationship Id="rId24" Type="http://schemas.openxmlformats.org/officeDocument/2006/relationships/image" Target="../media/image43.png"/><Relationship Id="rId5" Type="http://schemas.openxmlformats.org/officeDocument/2006/relationships/customXml" Target="../ink/ink18.xml"/><Relationship Id="rId15" Type="http://schemas.openxmlformats.org/officeDocument/2006/relationships/customXml" Target="../ink/ink23.xml"/><Relationship Id="rId23" Type="http://schemas.openxmlformats.org/officeDocument/2006/relationships/customXml" Target="../ink/ink27.xml"/><Relationship Id="rId10" Type="http://schemas.openxmlformats.org/officeDocument/2006/relationships/image" Target="../media/image36.png"/><Relationship Id="rId19" Type="http://schemas.openxmlformats.org/officeDocument/2006/relationships/customXml" Target="../ink/ink25.xml"/><Relationship Id="rId4" Type="http://schemas.openxmlformats.org/officeDocument/2006/relationships/image" Target="../media/image26.png"/><Relationship Id="rId9" Type="http://schemas.openxmlformats.org/officeDocument/2006/relationships/customXml" Target="../ink/ink20.xml"/><Relationship Id="rId14" Type="http://schemas.openxmlformats.org/officeDocument/2006/relationships/image" Target="../media/image38.png"/><Relationship Id="rId22" Type="http://schemas.openxmlformats.org/officeDocument/2006/relationships/image" Target="../media/image42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jpe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5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5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5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6.gif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7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0.png"/><Relationship Id="rId4" Type="http://schemas.openxmlformats.org/officeDocument/2006/relationships/image" Target="../media/image7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0.png"/><Relationship Id="rId4" Type="http://schemas.openxmlformats.org/officeDocument/2006/relationships/image" Target="../media/image7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6"/>
          <p:cNvSpPr txBox="1">
            <a:spLocks noGrp="1"/>
          </p:cNvSpPr>
          <p:nvPr>
            <p:ph type="ctrTitle"/>
          </p:nvPr>
        </p:nvSpPr>
        <p:spPr>
          <a:xfrm>
            <a:off x="1039975" y="1324500"/>
            <a:ext cx="70641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Deep Learning seminar</a:t>
            </a:r>
            <a:endParaRPr dirty="0"/>
          </a:p>
        </p:txBody>
      </p:sp>
      <p:sp>
        <p:nvSpPr>
          <p:cNvPr id="250" name="Google Shape;250;p36"/>
          <p:cNvSpPr txBox="1">
            <a:spLocks noGrp="1"/>
          </p:cNvSpPr>
          <p:nvPr>
            <p:ph type="subTitle" idx="1"/>
          </p:nvPr>
        </p:nvSpPr>
        <p:spPr>
          <a:xfrm>
            <a:off x="1040000" y="3377099"/>
            <a:ext cx="7064100" cy="109404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l"/>
            <a:r>
              <a:rPr lang="en" sz="1200" dirty="0"/>
              <a:t>Sergi Bernet Andrés</a:t>
            </a:r>
          </a:p>
          <a:p>
            <a:pPr marL="0" indent="0" algn="l"/>
            <a:r>
              <a:rPr lang="en" sz="1200" dirty="0"/>
              <a:t>Sergi.bernet@salle.url.edu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2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ES" sz="12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2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DS4DS – La  Salle </a:t>
            </a:r>
          </a:p>
        </p:txBody>
      </p:sp>
      <p:sp>
        <p:nvSpPr>
          <p:cNvPr id="4" name="Google Shape;250;p36">
            <a:extLst>
              <a:ext uri="{FF2B5EF4-FFF2-40B4-BE49-F238E27FC236}">
                <a16:creationId xmlns:a16="http://schemas.microsoft.com/office/drawing/2014/main" id="{6BDD4902-C4BE-4D70-8A54-055B0018C2DB}"/>
              </a:ext>
            </a:extLst>
          </p:cNvPr>
          <p:cNvSpPr txBox="1">
            <a:spLocks/>
          </p:cNvSpPr>
          <p:nvPr/>
        </p:nvSpPr>
        <p:spPr>
          <a:xfrm>
            <a:off x="6591394" y="3377099"/>
            <a:ext cx="2048341" cy="109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16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l"/>
            <a:endParaRPr lang="en" sz="1200" dirty="0"/>
          </a:p>
          <a:p>
            <a:pPr marL="0" indent="0" algn="l"/>
            <a:endParaRPr lang="en" sz="1200" dirty="0"/>
          </a:p>
          <a:p>
            <a:pPr marL="0" indent="0" algn="l"/>
            <a:endParaRPr lang="en" sz="1200" dirty="0"/>
          </a:p>
          <a:p>
            <a:pPr marL="0" indent="0" algn="l"/>
            <a:endParaRPr lang="en" sz="1200" dirty="0"/>
          </a:p>
          <a:p>
            <a:pPr marL="0" indent="0" algn="l"/>
            <a:r>
              <a:rPr lang="en" sz="1200" dirty="0"/>
              <a:t>07-11/03/22</a:t>
            </a:r>
          </a:p>
        </p:txBody>
      </p:sp>
      <p:pic>
        <p:nvPicPr>
          <p:cNvPr id="5" name="Picture 4" descr="La Salle URL for Android - APK Download">
            <a:extLst>
              <a:ext uri="{FF2B5EF4-FFF2-40B4-BE49-F238E27FC236}">
                <a16:creationId xmlns:a16="http://schemas.microsoft.com/office/drawing/2014/main" id="{37D64C40-E41A-4913-96D3-B86E87B982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0" y="4400550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8"/>
          <p:cNvSpPr txBox="1">
            <a:spLocks noGrp="1"/>
          </p:cNvSpPr>
          <p:nvPr>
            <p:ph type="title"/>
          </p:nvPr>
        </p:nvSpPr>
        <p:spPr>
          <a:xfrm>
            <a:off x="713224" y="445025"/>
            <a:ext cx="447599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Backup – day 2</a:t>
            </a:r>
            <a:endParaRPr dirty="0"/>
          </a:p>
        </p:txBody>
      </p:sp>
      <p:pic>
        <p:nvPicPr>
          <p:cNvPr id="9" name="Picture 4" descr="La Salle URL for Android - APK Download">
            <a:extLst>
              <a:ext uri="{FF2B5EF4-FFF2-40B4-BE49-F238E27FC236}">
                <a16:creationId xmlns:a16="http://schemas.microsoft.com/office/drawing/2014/main" id="{30D1D181-C7C6-449D-B798-793016E819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0" y="4400550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284;p40">
            <a:extLst>
              <a:ext uri="{FF2B5EF4-FFF2-40B4-BE49-F238E27FC236}">
                <a16:creationId xmlns:a16="http://schemas.microsoft.com/office/drawing/2014/main" id="{EEE50844-50C8-4183-8586-04BE9FA5898B}"/>
              </a:ext>
            </a:extLst>
          </p:cNvPr>
          <p:cNvSpPr txBox="1">
            <a:spLocks/>
          </p:cNvSpPr>
          <p:nvPr/>
        </p:nvSpPr>
        <p:spPr>
          <a:xfrm>
            <a:off x="617560" y="1017725"/>
            <a:ext cx="4953458" cy="1367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r>
              <a:rPr lang="en-US" sz="1400" b="1" dirty="0">
                <a:solidFill>
                  <a:schemeClr val="dk2"/>
                </a:solidFill>
                <a:latin typeface="Montserrat"/>
                <a:sym typeface="Montserrat"/>
              </a:rPr>
              <a:t>Convolutions</a:t>
            </a:r>
          </a:p>
          <a:p>
            <a:pPr marL="285750" indent="-285750" algn="l">
              <a:buFontTx/>
              <a:buChar char="-"/>
            </a:pPr>
            <a:r>
              <a:rPr lang="en-US" sz="1400" b="1" dirty="0">
                <a:solidFill>
                  <a:schemeClr val="dk2"/>
                </a:solidFill>
                <a:latin typeface="Montserrat"/>
                <a:sym typeface="Montserrat"/>
              </a:rPr>
              <a:t>1D: </a:t>
            </a:r>
            <a:r>
              <a:rPr lang="en-US" sz="1400" dirty="0">
                <a:solidFill>
                  <a:schemeClr val="dk2"/>
                </a:solidFill>
                <a:latin typeface="Montserrat"/>
                <a:sym typeface="Montserrat"/>
              </a:rPr>
              <a:t>Between vectors and 1D kernel</a:t>
            </a:r>
          </a:p>
          <a:p>
            <a:pPr marL="285750" indent="-285750" algn="l">
              <a:buFontTx/>
              <a:buChar char="-"/>
            </a:pPr>
            <a:endParaRPr lang="en-US" sz="1400" dirty="0">
              <a:solidFill>
                <a:schemeClr val="dk2"/>
              </a:solidFill>
              <a:latin typeface="Montserrat"/>
              <a:sym typeface="Montserrat"/>
            </a:endParaRPr>
          </a:p>
          <a:p>
            <a:pPr marL="285750" indent="-285750" algn="l">
              <a:buFontTx/>
              <a:buChar char="-"/>
            </a:pPr>
            <a:endParaRPr lang="en-US" sz="1400" dirty="0">
              <a:solidFill>
                <a:schemeClr val="dk2"/>
              </a:solidFill>
              <a:latin typeface="Montserrat"/>
              <a:sym typeface="Montserrat"/>
            </a:endParaRPr>
          </a:p>
          <a:p>
            <a:pPr marL="285750" indent="-285750" algn="l">
              <a:buFontTx/>
              <a:buChar char="-"/>
            </a:pPr>
            <a:r>
              <a:rPr lang="en-US" sz="1400" b="1" dirty="0">
                <a:solidFill>
                  <a:schemeClr val="dk2"/>
                </a:solidFill>
                <a:latin typeface="Montserrat"/>
                <a:sym typeface="Montserrat"/>
              </a:rPr>
              <a:t>2D: </a:t>
            </a:r>
            <a:r>
              <a:rPr lang="en-US" sz="1400" dirty="0">
                <a:solidFill>
                  <a:schemeClr val="dk2"/>
                </a:solidFill>
                <a:latin typeface="Montserrat"/>
                <a:sym typeface="Montserrat"/>
              </a:rPr>
              <a:t>Images and 2D (matrix) kernel</a:t>
            </a:r>
            <a:endParaRPr lang="en-US" sz="1400" dirty="0">
              <a:solidFill>
                <a:schemeClr val="dk2"/>
              </a:solidFill>
              <a:latin typeface="Montserrat"/>
            </a:endParaRPr>
          </a:p>
          <a:p>
            <a:pPr marL="0" indent="0" algn="l"/>
            <a:endParaRPr lang="en-US" sz="1400" dirty="0">
              <a:solidFill>
                <a:schemeClr val="dk2"/>
              </a:solidFill>
              <a:latin typeface="Montserrat"/>
            </a:endParaRPr>
          </a:p>
          <a:p>
            <a:pPr marL="0" indent="0" algn="l"/>
            <a:endParaRPr lang="en-US" sz="1400" dirty="0">
              <a:solidFill>
                <a:schemeClr val="dk2"/>
              </a:solidFill>
              <a:latin typeface="Montserrat"/>
            </a:endParaRPr>
          </a:p>
          <a:p>
            <a:pPr marL="0" indent="0" algn="l"/>
            <a:endParaRPr lang="en-US" sz="1400" dirty="0">
              <a:solidFill>
                <a:schemeClr val="dk2"/>
              </a:solidFill>
              <a:latin typeface="Montserrat"/>
            </a:endParaRPr>
          </a:p>
        </p:txBody>
      </p:sp>
      <p:graphicFrame>
        <p:nvGraphicFramePr>
          <p:cNvPr id="5" name="Tabla 2">
            <a:extLst>
              <a:ext uri="{FF2B5EF4-FFF2-40B4-BE49-F238E27FC236}">
                <a16:creationId xmlns:a16="http://schemas.microsoft.com/office/drawing/2014/main" id="{E5A9AF23-7184-4A8C-9427-1DBC63644FBD}"/>
              </a:ext>
            </a:extLst>
          </p:cNvPr>
          <p:cNvGraphicFramePr>
            <a:graphicFrameLocks noGrp="1"/>
          </p:cNvGraphicFramePr>
          <p:nvPr/>
        </p:nvGraphicFramePr>
        <p:xfrm>
          <a:off x="4747891" y="731375"/>
          <a:ext cx="4348380" cy="304800"/>
        </p:xfrm>
        <a:graphic>
          <a:graphicData uri="http://schemas.openxmlformats.org/drawingml/2006/table">
            <a:tbl>
              <a:tblPr firstRow="1" bandRow="1">
                <a:tableStyleId>{5690B9E0-E7DB-4005-9A57-2074F94DBAF3}</a:tableStyleId>
              </a:tblPr>
              <a:tblGrid>
                <a:gridCol w="434838">
                  <a:extLst>
                    <a:ext uri="{9D8B030D-6E8A-4147-A177-3AD203B41FA5}">
                      <a16:colId xmlns:a16="http://schemas.microsoft.com/office/drawing/2014/main" val="566499054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1343820892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2407858252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497765808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1263308618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1917219284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3893620111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653587576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4254949322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139641424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2761664"/>
                  </a:ext>
                </a:extLst>
              </a:tr>
            </a:tbl>
          </a:graphicData>
        </a:graphic>
      </p:graphicFrame>
      <p:graphicFrame>
        <p:nvGraphicFramePr>
          <p:cNvPr id="6" name="Tabla 2">
            <a:extLst>
              <a:ext uri="{FF2B5EF4-FFF2-40B4-BE49-F238E27FC236}">
                <a16:creationId xmlns:a16="http://schemas.microsoft.com/office/drawing/2014/main" id="{BDF9CB7D-C607-4E81-AADA-4D31BF2E1C5E}"/>
              </a:ext>
            </a:extLst>
          </p:cNvPr>
          <p:cNvGraphicFramePr>
            <a:graphicFrameLocks noGrp="1"/>
          </p:cNvGraphicFramePr>
          <p:nvPr/>
        </p:nvGraphicFramePr>
        <p:xfrm>
          <a:off x="5189220" y="731375"/>
          <a:ext cx="1304514" cy="304800"/>
        </p:xfrm>
        <a:graphic>
          <a:graphicData uri="http://schemas.openxmlformats.org/drawingml/2006/table">
            <a:tbl>
              <a:tblPr firstRow="1" bandRow="1">
                <a:tableStyleId>{5690B9E0-E7DB-4005-9A57-2074F94DBAF3}</a:tableStyleId>
              </a:tblPr>
              <a:tblGrid>
                <a:gridCol w="434838">
                  <a:extLst>
                    <a:ext uri="{9D8B030D-6E8A-4147-A177-3AD203B41FA5}">
                      <a16:colId xmlns:a16="http://schemas.microsoft.com/office/drawing/2014/main" val="566499054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1343820892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24078582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72761664"/>
                  </a:ext>
                </a:extLst>
              </a:tr>
            </a:tbl>
          </a:graphicData>
        </a:graphic>
      </p:graphicFrame>
      <p:graphicFrame>
        <p:nvGraphicFramePr>
          <p:cNvPr id="7" name="Tabla 2">
            <a:extLst>
              <a:ext uri="{FF2B5EF4-FFF2-40B4-BE49-F238E27FC236}">
                <a16:creationId xmlns:a16="http://schemas.microsoft.com/office/drawing/2014/main" id="{A1A6D163-085D-4BE3-BD9B-3FAAB390A553}"/>
              </a:ext>
            </a:extLst>
          </p:cNvPr>
          <p:cNvGraphicFramePr>
            <a:graphicFrameLocks noGrp="1"/>
          </p:cNvGraphicFramePr>
          <p:nvPr/>
        </p:nvGraphicFramePr>
        <p:xfrm>
          <a:off x="5571018" y="1304075"/>
          <a:ext cx="2372928" cy="304800"/>
        </p:xfrm>
        <a:graphic>
          <a:graphicData uri="http://schemas.openxmlformats.org/drawingml/2006/table">
            <a:tbl>
              <a:tblPr firstRow="1" bandRow="1">
                <a:tableStyleId>{5690B9E0-E7DB-4005-9A57-2074F94DBAF3}</a:tableStyleId>
              </a:tblPr>
              <a:tblGrid>
                <a:gridCol w="395488">
                  <a:extLst>
                    <a:ext uri="{9D8B030D-6E8A-4147-A177-3AD203B41FA5}">
                      <a16:colId xmlns:a16="http://schemas.microsoft.com/office/drawing/2014/main" val="566499054"/>
                    </a:ext>
                  </a:extLst>
                </a:gridCol>
                <a:gridCol w="395488">
                  <a:extLst>
                    <a:ext uri="{9D8B030D-6E8A-4147-A177-3AD203B41FA5}">
                      <a16:colId xmlns:a16="http://schemas.microsoft.com/office/drawing/2014/main" val="3548843485"/>
                    </a:ext>
                  </a:extLst>
                </a:gridCol>
                <a:gridCol w="395488">
                  <a:extLst>
                    <a:ext uri="{9D8B030D-6E8A-4147-A177-3AD203B41FA5}">
                      <a16:colId xmlns:a16="http://schemas.microsoft.com/office/drawing/2014/main" val="201820255"/>
                    </a:ext>
                  </a:extLst>
                </a:gridCol>
                <a:gridCol w="395488">
                  <a:extLst>
                    <a:ext uri="{9D8B030D-6E8A-4147-A177-3AD203B41FA5}">
                      <a16:colId xmlns:a16="http://schemas.microsoft.com/office/drawing/2014/main" val="1145134563"/>
                    </a:ext>
                  </a:extLst>
                </a:gridCol>
                <a:gridCol w="395488">
                  <a:extLst>
                    <a:ext uri="{9D8B030D-6E8A-4147-A177-3AD203B41FA5}">
                      <a16:colId xmlns:a16="http://schemas.microsoft.com/office/drawing/2014/main" val="1027914252"/>
                    </a:ext>
                  </a:extLst>
                </a:gridCol>
                <a:gridCol w="395488">
                  <a:extLst>
                    <a:ext uri="{9D8B030D-6E8A-4147-A177-3AD203B41FA5}">
                      <a16:colId xmlns:a16="http://schemas.microsoft.com/office/drawing/2014/main" val="314306578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>
                          <a:solidFill>
                            <a:srgbClr val="FF0000"/>
                          </a:solidFill>
                        </a:rPr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>
                          <a:solidFill>
                            <a:srgbClr val="FF0000"/>
                          </a:solidFill>
                        </a:rPr>
                        <a:t>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>
                          <a:solidFill>
                            <a:srgbClr val="FF0000"/>
                          </a:solidFill>
                        </a:rPr>
                        <a:t>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2761664"/>
                  </a:ext>
                </a:extLst>
              </a:tr>
            </a:tbl>
          </a:graphicData>
        </a:graphic>
      </p:graphicFrame>
      <p:graphicFrame>
        <p:nvGraphicFramePr>
          <p:cNvPr id="8" name="Tabla 2">
            <a:extLst>
              <a:ext uri="{FF2B5EF4-FFF2-40B4-BE49-F238E27FC236}">
                <a16:creationId xmlns:a16="http://schemas.microsoft.com/office/drawing/2014/main" id="{292B753D-7089-4A22-9139-82E675CB8B3A}"/>
              </a:ext>
            </a:extLst>
          </p:cNvPr>
          <p:cNvGraphicFramePr>
            <a:graphicFrameLocks noGrp="1"/>
          </p:cNvGraphicFramePr>
          <p:nvPr/>
        </p:nvGraphicFramePr>
        <p:xfrm>
          <a:off x="5571018" y="1737695"/>
          <a:ext cx="2372928" cy="304800"/>
        </p:xfrm>
        <a:graphic>
          <a:graphicData uri="http://schemas.openxmlformats.org/drawingml/2006/table">
            <a:tbl>
              <a:tblPr firstRow="1" bandRow="1">
                <a:tableStyleId>{5690B9E0-E7DB-4005-9A57-2074F94DBAF3}</a:tableStyleId>
              </a:tblPr>
              <a:tblGrid>
                <a:gridCol w="395488">
                  <a:extLst>
                    <a:ext uri="{9D8B030D-6E8A-4147-A177-3AD203B41FA5}">
                      <a16:colId xmlns:a16="http://schemas.microsoft.com/office/drawing/2014/main" val="566499054"/>
                    </a:ext>
                  </a:extLst>
                </a:gridCol>
                <a:gridCol w="395488">
                  <a:extLst>
                    <a:ext uri="{9D8B030D-6E8A-4147-A177-3AD203B41FA5}">
                      <a16:colId xmlns:a16="http://schemas.microsoft.com/office/drawing/2014/main" val="3548843485"/>
                    </a:ext>
                  </a:extLst>
                </a:gridCol>
                <a:gridCol w="395488">
                  <a:extLst>
                    <a:ext uri="{9D8B030D-6E8A-4147-A177-3AD203B41FA5}">
                      <a16:colId xmlns:a16="http://schemas.microsoft.com/office/drawing/2014/main" val="201820255"/>
                    </a:ext>
                  </a:extLst>
                </a:gridCol>
                <a:gridCol w="395488">
                  <a:extLst>
                    <a:ext uri="{9D8B030D-6E8A-4147-A177-3AD203B41FA5}">
                      <a16:colId xmlns:a16="http://schemas.microsoft.com/office/drawing/2014/main" val="1145134563"/>
                    </a:ext>
                  </a:extLst>
                </a:gridCol>
                <a:gridCol w="395488">
                  <a:extLst>
                    <a:ext uri="{9D8B030D-6E8A-4147-A177-3AD203B41FA5}">
                      <a16:colId xmlns:a16="http://schemas.microsoft.com/office/drawing/2014/main" val="1027914252"/>
                    </a:ext>
                  </a:extLst>
                </a:gridCol>
                <a:gridCol w="395488">
                  <a:extLst>
                    <a:ext uri="{9D8B030D-6E8A-4147-A177-3AD203B41FA5}">
                      <a16:colId xmlns:a16="http://schemas.microsoft.com/office/drawing/2014/main" val="314306578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2761664"/>
                  </a:ext>
                </a:extLst>
              </a:tr>
            </a:tbl>
          </a:graphicData>
        </a:graphic>
      </p:graphicFrame>
      <p:graphicFrame>
        <p:nvGraphicFramePr>
          <p:cNvPr id="12" name="Tabla 3">
            <a:extLst>
              <a:ext uri="{FF2B5EF4-FFF2-40B4-BE49-F238E27FC236}">
                <a16:creationId xmlns:a16="http://schemas.microsoft.com/office/drawing/2014/main" id="{0E13C710-0FEA-4254-9B15-B8BD92F6A60B}"/>
              </a:ext>
            </a:extLst>
          </p:cNvPr>
          <p:cNvGraphicFramePr>
            <a:graphicFrameLocks noGrp="1"/>
          </p:cNvGraphicFramePr>
          <p:nvPr/>
        </p:nvGraphicFramePr>
        <p:xfrm>
          <a:off x="2533464" y="2721820"/>
          <a:ext cx="1306748" cy="1112520"/>
        </p:xfrm>
        <a:graphic>
          <a:graphicData uri="http://schemas.openxmlformats.org/drawingml/2006/table">
            <a:tbl>
              <a:tblPr firstRow="1" bandRow="1">
                <a:tableStyleId>{5690B9E0-E7DB-4005-9A57-2074F94DBAF3}</a:tableStyleId>
              </a:tblPr>
              <a:tblGrid>
                <a:gridCol w="435890">
                  <a:extLst>
                    <a:ext uri="{9D8B030D-6E8A-4147-A177-3AD203B41FA5}">
                      <a16:colId xmlns:a16="http://schemas.microsoft.com/office/drawing/2014/main" val="3162733628"/>
                    </a:ext>
                  </a:extLst>
                </a:gridCol>
                <a:gridCol w="435429">
                  <a:extLst>
                    <a:ext uri="{9D8B030D-6E8A-4147-A177-3AD203B41FA5}">
                      <a16:colId xmlns:a16="http://schemas.microsoft.com/office/drawing/2014/main" val="2269942011"/>
                    </a:ext>
                  </a:extLst>
                </a:gridCol>
                <a:gridCol w="435429">
                  <a:extLst>
                    <a:ext uri="{9D8B030D-6E8A-4147-A177-3AD203B41FA5}">
                      <a16:colId xmlns:a16="http://schemas.microsoft.com/office/drawing/2014/main" val="27829812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-1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1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5601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-2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2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52476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-1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1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5443984"/>
                  </a:ext>
                </a:extLst>
              </a:tr>
            </a:tbl>
          </a:graphicData>
        </a:graphic>
      </p:graphicFrame>
      <p:graphicFrame>
        <p:nvGraphicFramePr>
          <p:cNvPr id="13" name="Tabla 3">
            <a:extLst>
              <a:ext uri="{FF2B5EF4-FFF2-40B4-BE49-F238E27FC236}">
                <a16:creationId xmlns:a16="http://schemas.microsoft.com/office/drawing/2014/main" id="{70FD7583-0E96-41C3-AEFF-0BA675F4EFA8}"/>
              </a:ext>
            </a:extLst>
          </p:cNvPr>
          <p:cNvGraphicFramePr>
            <a:graphicFrameLocks noGrp="1"/>
          </p:cNvGraphicFramePr>
          <p:nvPr/>
        </p:nvGraphicFramePr>
        <p:xfrm>
          <a:off x="3998265" y="2721820"/>
          <a:ext cx="1306748" cy="1112520"/>
        </p:xfrm>
        <a:graphic>
          <a:graphicData uri="http://schemas.openxmlformats.org/drawingml/2006/table">
            <a:tbl>
              <a:tblPr firstRow="1" bandRow="1">
                <a:tableStyleId>{5690B9E0-E7DB-4005-9A57-2074F94DBAF3}</a:tableStyleId>
              </a:tblPr>
              <a:tblGrid>
                <a:gridCol w="435890">
                  <a:extLst>
                    <a:ext uri="{9D8B030D-6E8A-4147-A177-3AD203B41FA5}">
                      <a16:colId xmlns:a16="http://schemas.microsoft.com/office/drawing/2014/main" val="3162733628"/>
                    </a:ext>
                  </a:extLst>
                </a:gridCol>
                <a:gridCol w="435429">
                  <a:extLst>
                    <a:ext uri="{9D8B030D-6E8A-4147-A177-3AD203B41FA5}">
                      <a16:colId xmlns:a16="http://schemas.microsoft.com/office/drawing/2014/main" val="2269942011"/>
                    </a:ext>
                  </a:extLst>
                </a:gridCol>
                <a:gridCol w="435429">
                  <a:extLst>
                    <a:ext uri="{9D8B030D-6E8A-4147-A177-3AD203B41FA5}">
                      <a16:colId xmlns:a16="http://schemas.microsoft.com/office/drawing/2014/main" val="27829812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2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1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5601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0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52476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-1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-2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-1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5443984"/>
                  </a:ext>
                </a:extLst>
              </a:tr>
            </a:tbl>
          </a:graphicData>
        </a:graphic>
      </p:graphicFrame>
      <p:sp>
        <p:nvSpPr>
          <p:cNvPr id="14" name="Google Shape;284;p40">
            <a:extLst>
              <a:ext uri="{FF2B5EF4-FFF2-40B4-BE49-F238E27FC236}">
                <a16:creationId xmlns:a16="http://schemas.microsoft.com/office/drawing/2014/main" id="{ED2C09E7-BB01-4DEF-811B-F0EE207960F4}"/>
              </a:ext>
            </a:extLst>
          </p:cNvPr>
          <p:cNvSpPr txBox="1">
            <a:spLocks/>
          </p:cNvSpPr>
          <p:nvPr/>
        </p:nvSpPr>
        <p:spPr>
          <a:xfrm>
            <a:off x="2959430" y="3815253"/>
            <a:ext cx="444472" cy="364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r>
              <a:rPr lang="en-US" sz="1400" dirty="0">
                <a:solidFill>
                  <a:schemeClr val="dk2"/>
                </a:solidFill>
                <a:latin typeface="Montserrat"/>
                <a:sym typeface="Montserrat"/>
              </a:rPr>
              <a:t>Gx</a:t>
            </a:r>
            <a:endParaRPr lang="en-US" sz="800" dirty="0">
              <a:solidFill>
                <a:schemeClr val="dk2"/>
              </a:solidFill>
              <a:latin typeface="Montserrat"/>
            </a:endParaRPr>
          </a:p>
        </p:txBody>
      </p:sp>
      <p:sp>
        <p:nvSpPr>
          <p:cNvPr id="15" name="Google Shape;284;p40">
            <a:extLst>
              <a:ext uri="{FF2B5EF4-FFF2-40B4-BE49-F238E27FC236}">
                <a16:creationId xmlns:a16="http://schemas.microsoft.com/office/drawing/2014/main" id="{5C1F52DC-79A7-4E29-B220-5A312DF0CB7C}"/>
              </a:ext>
            </a:extLst>
          </p:cNvPr>
          <p:cNvSpPr txBox="1">
            <a:spLocks/>
          </p:cNvSpPr>
          <p:nvPr/>
        </p:nvSpPr>
        <p:spPr>
          <a:xfrm>
            <a:off x="4429403" y="3815253"/>
            <a:ext cx="444472" cy="364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r>
              <a:rPr lang="en-US" sz="1400" dirty="0" err="1">
                <a:solidFill>
                  <a:schemeClr val="dk2"/>
                </a:solidFill>
                <a:latin typeface="Montserrat"/>
                <a:sym typeface="Montserrat"/>
              </a:rPr>
              <a:t>Gy</a:t>
            </a:r>
            <a:endParaRPr lang="en-US" sz="800" dirty="0">
              <a:solidFill>
                <a:schemeClr val="dk2"/>
              </a:solidFill>
              <a:latin typeface="Montserrat"/>
            </a:endParaRPr>
          </a:p>
        </p:txBody>
      </p:sp>
      <p:pic>
        <p:nvPicPr>
          <p:cNvPr id="16" name="Picture 2" descr="OpenCV: Image Gradients">
            <a:extLst>
              <a:ext uri="{FF2B5EF4-FFF2-40B4-BE49-F238E27FC236}">
                <a16:creationId xmlns:a16="http://schemas.microsoft.com/office/drawing/2014/main" id="{A5AFE558-6FD6-438F-87F6-3FCD9117B7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5" r="50000" b="50228"/>
          <a:stretch/>
        </p:blipFill>
        <p:spPr bwMode="auto">
          <a:xfrm>
            <a:off x="468855" y="2440004"/>
            <a:ext cx="1491969" cy="1605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630624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La Salle URL for Android - APK Download">
            <a:extLst>
              <a:ext uri="{FF2B5EF4-FFF2-40B4-BE49-F238E27FC236}">
                <a16:creationId xmlns:a16="http://schemas.microsoft.com/office/drawing/2014/main" id="{5B228BD3-A51E-41CA-BC66-19015E77B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0" y="4400550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320;p44">
            <a:extLst>
              <a:ext uri="{FF2B5EF4-FFF2-40B4-BE49-F238E27FC236}">
                <a16:creationId xmlns:a16="http://schemas.microsoft.com/office/drawing/2014/main" id="{FA4E0A82-289C-45D2-8A01-6097904CC35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07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dirty="0"/>
              <a:t>LSTM – Example </a:t>
            </a:r>
            <a:endParaRPr dirty="0"/>
          </a:p>
        </p:txBody>
      </p:sp>
      <p:sp>
        <p:nvSpPr>
          <p:cNvPr id="10" name="Google Shape;284;p40">
            <a:extLst>
              <a:ext uri="{FF2B5EF4-FFF2-40B4-BE49-F238E27FC236}">
                <a16:creationId xmlns:a16="http://schemas.microsoft.com/office/drawing/2014/main" id="{4080EC44-89A8-4B25-93B2-FBE375E1F4C3}"/>
              </a:ext>
            </a:extLst>
          </p:cNvPr>
          <p:cNvSpPr txBox="1">
            <a:spLocks/>
          </p:cNvSpPr>
          <p:nvPr/>
        </p:nvSpPr>
        <p:spPr>
          <a:xfrm>
            <a:off x="713224" y="1017725"/>
            <a:ext cx="8050947" cy="6774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r>
              <a:rPr lang="en-US" sz="1400" dirty="0">
                <a:solidFill>
                  <a:schemeClr val="dk2"/>
                </a:solidFill>
                <a:latin typeface="Montserrat"/>
                <a:sym typeface="Montserrat"/>
              </a:rPr>
              <a:t>To tackle this, is as simple as add a single Dense layer that will be considered as our output since we’re looking for </a:t>
            </a:r>
            <a:r>
              <a:rPr lang="en-US" sz="1400" b="1" dirty="0">
                <a:solidFill>
                  <a:schemeClr val="dk2"/>
                </a:solidFill>
                <a:latin typeface="Montserrat"/>
                <a:sym typeface="Montserrat"/>
              </a:rPr>
              <a:t>predict the following value</a:t>
            </a:r>
            <a:r>
              <a:rPr lang="en-US" sz="1400" dirty="0">
                <a:solidFill>
                  <a:schemeClr val="dk2"/>
                </a:solidFill>
                <a:latin typeface="Montserrat"/>
                <a:sym typeface="Montserrat"/>
              </a:rPr>
              <a:t>.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47E9310B-5061-4FBC-A60B-DED91718D319}"/>
              </a:ext>
            </a:extLst>
          </p:cNvPr>
          <p:cNvSpPr txBox="1"/>
          <p:nvPr/>
        </p:nvSpPr>
        <p:spPr>
          <a:xfrm>
            <a:off x="1472711" y="1678247"/>
            <a:ext cx="6198577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model</a:t>
            </a:r>
            <a:r>
              <a:rPr lang="es-E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 </a:t>
            </a:r>
            <a:r>
              <a:rPr lang="es-E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models.Sequential</a:t>
            </a:r>
            <a:r>
              <a:rPr lang="es-E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</a:t>
            </a:r>
          </a:p>
          <a:p>
            <a:r>
              <a:rPr lang="es-E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model.add</a:t>
            </a:r>
            <a:r>
              <a:rPr lang="es-E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s-E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tf.keras.layers.LSTM</a:t>
            </a:r>
            <a:r>
              <a:rPr lang="es-E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s-ES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50</a:t>
            </a:r>
            <a:r>
              <a:rPr lang="es-E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s-E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input_shape</a:t>
            </a:r>
            <a:r>
              <a:rPr lang="es-E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=(</a:t>
            </a:r>
            <a:r>
              <a:rPr lang="es-ES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50</a:t>
            </a:r>
            <a:r>
              <a:rPr lang="es-E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s-ES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es-E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)))</a:t>
            </a:r>
          </a:p>
          <a:p>
            <a:r>
              <a:rPr lang="es-E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model.add</a:t>
            </a:r>
            <a:r>
              <a:rPr lang="es-E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s-E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tf.keras.layers.Dense</a:t>
            </a:r>
            <a:r>
              <a:rPr lang="es-E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s-ES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es-E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))</a:t>
            </a:r>
          </a:p>
        </p:txBody>
      </p:sp>
      <p:sp>
        <p:nvSpPr>
          <p:cNvPr id="22" name="Google Shape;284;p40">
            <a:extLst>
              <a:ext uri="{FF2B5EF4-FFF2-40B4-BE49-F238E27FC236}">
                <a16:creationId xmlns:a16="http://schemas.microsoft.com/office/drawing/2014/main" id="{C4859C39-9153-474A-BFED-EA97785A2467}"/>
              </a:ext>
            </a:extLst>
          </p:cNvPr>
          <p:cNvSpPr txBox="1">
            <a:spLocks/>
          </p:cNvSpPr>
          <p:nvPr/>
        </p:nvSpPr>
        <p:spPr>
          <a:xfrm>
            <a:off x="713224" y="2571750"/>
            <a:ext cx="8050947" cy="6774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r>
              <a:rPr lang="en-US" sz="1400" dirty="0">
                <a:solidFill>
                  <a:schemeClr val="dk2"/>
                </a:solidFill>
                <a:latin typeface="Montserrat"/>
                <a:sym typeface="Montserrat"/>
              </a:rPr>
              <a:t>As any other model, optimizer and compilation are required, but this time the </a:t>
            </a:r>
            <a:r>
              <a:rPr lang="en-US" sz="1400" b="1" dirty="0">
                <a:solidFill>
                  <a:schemeClr val="dk2"/>
                </a:solidFill>
                <a:latin typeface="Montserrat"/>
                <a:sym typeface="Montserrat"/>
              </a:rPr>
              <a:t>compile</a:t>
            </a:r>
            <a:r>
              <a:rPr lang="en-US" sz="1400" dirty="0">
                <a:solidFill>
                  <a:schemeClr val="dk2"/>
                </a:solidFill>
                <a:latin typeface="Montserrat"/>
                <a:sym typeface="Montserrat"/>
              </a:rPr>
              <a:t> is slightly different: Since we’re not </a:t>
            </a:r>
            <a:r>
              <a:rPr lang="en-US" sz="1400" b="1" dirty="0">
                <a:solidFill>
                  <a:schemeClr val="dk2"/>
                </a:solidFill>
                <a:latin typeface="Montserrat"/>
                <a:sym typeface="Montserrat"/>
              </a:rPr>
              <a:t>classifying</a:t>
            </a:r>
            <a:r>
              <a:rPr lang="en-US" sz="1400" dirty="0">
                <a:solidFill>
                  <a:schemeClr val="dk2"/>
                </a:solidFill>
                <a:latin typeface="Montserrat"/>
                <a:sym typeface="Montserrat"/>
              </a:rPr>
              <a:t>, the </a:t>
            </a:r>
            <a:r>
              <a:rPr lang="en-US" sz="1400" i="1" dirty="0">
                <a:solidFill>
                  <a:schemeClr val="dk2"/>
                </a:solidFill>
                <a:latin typeface="Montserrat"/>
                <a:sym typeface="Montserrat"/>
              </a:rPr>
              <a:t>loss function</a:t>
            </a:r>
            <a:r>
              <a:rPr lang="en-US" sz="1400" dirty="0">
                <a:solidFill>
                  <a:schemeClr val="dk2"/>
                </a:solidFill>
                <a:latin typeface="Montserrat"/>
                <a:sym typeface="Montserrat"/>
              </a:rPr>
              <a:t> has to be one of the </a:t>
            </a:r>
            <a:r>
              <a:rPr lang="en-US" sz="1400" b="1" dirty="0">
                <a:solidFill>
                  <a:schemeClr val="dk2"/>
                </a:solidFill>
                <a:latin typeface="Montserrat"/>
                <a:sym typeface="Montserrat"/>
              </a:rPr>
              <a:t>regression losses</a:t>
            </a:r>
            <a:r>
              <a:rPr lang="en-US" sz="1400" dirty="0">
                <a:solidFill>
                  <a:schemeClr val="dk2"/>
                </a:solidFill>
                <a:latin typeface="Montserrat"/>
                <a:sym typeface="Montserrat"/>
              </a:rPr>
              <a:t> from TensorFlow package.</a:t>
            </a:r>
          </a:p>
        </p:txBody>
      </p:sp>
    </p:spTree>
    <p:extLst>
      <p:ext uri="{BB962C8B-B14F-4D97-AF65-F5344CB8AC3E}">
        <p14:creationId xmlns:p14="http://schemas.microsoft.com/office/powerpoint/2010/main" val="117583891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La Salle URL for Android - APK Download">
            <a:extLst>
              <a:ext uri="{FF2B5EF4-FFF2-40B4-BE49-F238E27FC236}">
                <a16:creationId xmlns:a16="http://schemas.microsoft.com/office/drawing/2014/main" id="{5B228BD3-A51E-41CA-BC66-19015E77B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0" y="4400550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320;p44">
            <a:extLst>
              <a:ext uri="{FF2B5EF4-FFF2-40B4-BE49-F238E27FC236}">
                <a16:creationId xmlns:a16="http://schemas.microsoft.com/office/drawing/2014/main" id="{FA4E0A82-289C-45D2-8A01-6097904CC35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07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dirty="0"/>
              <a:t>LSTM – Example </a:t>
            </a:r>
            <a:endParaRPr dirty="0"/>
          </a:p>
        </p:txBody>
      </p:sp>
      <p:sp>
        <p:nvSpPr>
          <p:cNvPr id="10" name="Google Shape;284;p40">
            <a:extLst>
              <a:ext uri="{FF2B5EF4-FFF2-40B4-BE49-F238E27FC236}">
                <a16:creationId xmlns:a16="http://schemas.microsoft.com/office/drawing/2014/main" id="{4080EC44-89A8-4B25-93B2-FBE375E1F4C3}"/>
              </a:ext>
            </a:extLst>
          </p:cNvPr>
          <p:cNvSpPr txBox="1">
            <a:spLocks/>
          </p:cNvSpPr>
          <p:nvPr/>
        </p:nvSpPr>
        <p:spPr>
          <a:xfrm>
            <a:off x="713224" y="1017725"/>
            <a:ext cx="8050947" cy="6774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r>
              <a:rPr lang="en-US" sz="1400" dirty="0">
                <a:solidFill>
                  <a:schemeClr val="dk2"/>
                </a:solidFill>
                <a:latin typeface="Montserrat"/>
                <a:sym typeface="Montserrat"/>
              </a:rPr>
              <a:t>To tackle this, is as simple as add a single Dense layer that will be considered as our output since we’re looking for </a:t>
            </a:r>
            <a:r>
              <a:rPr lang="en-US" sz="1400" b="1" dirty="0">
                <a:solidFill>
                  <a:schemeClr val="dk2"/>
                </a:solidFill>
                <a:latin typeface="Montserrat"/>
                <a:sym typeface="Montserrat"/>
              </a:rPr>
              <a:t>predict the following value</a:t>
            </a:r>
            <a:r>
              <a:rPr lang="en-US" sz="1400" dirty="0">
                <a:solidFill>
                  <a:schemeClr val="dk2"/>
                </a:solidFill>
                <a:latin typeface="Montserrat"/>
                <a:sym typeface="Montserrat"/>
              </a:rPr>
              <a:t>.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47E9310B-5061-4FBC-A60B-DED91718D319}"/>
              </a:ext>
            </a:extLst>
          </p:cNvPr>
          <p:cNvSpPr txBox="1"/>
          <p:nvPr/>
        </p:nvSpPr>
        <p:spPr>
          <a:xfrm>
            <a:off x="1472711" y="1678247"/>
            <a:ext cx="6198577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model</a:t>
            </a:r>
            <a:r>
              <a:rPr lang="es-E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 </a:t>
            </a:r>
            <a:r>
              <a:rPr lang="es-E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models.Sequential</a:t>
            </a:r>
            <a:r>
              <a:rPr lang="es-E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</a:t>
            </a:r>
          </a:p>
          <a:p>
            <a:r>
              <a:rPr lang="es-E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model.add</a:t>
            </a:r>
            <a:r>
              <a:rPr lang="es-E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s-E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tf.keras.layers.LSTM</a:t>
            </a:r>
            <a:r>
              <a:rPr lang="es-E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s-ES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50</a:t>
            </a:r>
            <a:r>
              <a:rPr lang="es-E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s-E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input_shape</a:t>
            </a:r>
            <a:r>
              <a:rPr lang="es-E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=(</a:t>
            </a:r>
            <a:r>
              <a:rPr lang="es-ES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50</a:t>
            </a:r>
            <a:r>
              <a:rPr lang="es-E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s-ES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es-E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)))</a:t>
            </a:r>
          </a:p>
          <a:p>
            <a:r>
              <a:rPr lang="es-E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model.add</a:t>
            </a:r>
            <a:r>
              <a:rPr lang="es-E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s-E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tf.keras.layers.Dense</a:t>
            </a:r>
            <a:r>
              <a:rPr lang="es-E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s-ES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es-E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))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6A443C77-108B-4402-A0DA-344601D76038}"/>
              </a:ext>
            </a:extLst>
          </p:cNvPr>
          <p:cNvSpPr txBox="1"/>
          <p:nvPr/>
        </p:nvSpPr>
        <p:spPr>
          <a:xfrm>
            <a:off x="1472711" y="3563256"/>
            <a:ext cx="70391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opt</a:t>
            </a:r>
            <a:r>
              <a:rPr lang="es-E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 </a:t>
            </a:r>
            <a:r>
              <a:rPr lang="es-E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tf.keras.optimizers.SGD</a:t>
            </a:r>
            <a:r>
              <a:rPr lang="es-E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s-E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learning_rate</a:t>
            </a:r>
            <a:r>
              <a:rPr lang="es-E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s-ES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0.001</a:t>
            </a:r>
            <a:r>
              <a:rPr lang="es-E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s-E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momentum</a:t>
            </a:r>
            <a:r>
              <a:rPr lang="es-E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s-ES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0.9</a:t>
            </a:r>
            <a:r>
              <a:rPr lang="es-E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r>
              <a:rPr lang="es-E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model.</a:t>
            </a:r>
            <a:r>
              <a:rPr lang="es-ES" b="0" dirty="0" err="1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compile</a:t>
            </a:r>
            <a:r>
              <a:rPr lang="es-E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s-E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optimizer</a:t>
            </a:r>
            <a:r>
              <a:rPr lang="es-E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s-E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opt</a:t>
            </a:r>
            <a:r>
              <a:rPr lang="es-E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s-E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loss</a:t>
            </a:r>
            <a:r>
              <a:rPr lang="es-E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s-ES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s-ES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mse</a:t>
            </a:r>
            <a:r>
              <a:rPr lang="es-ES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s-E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</p:txBody>
      </p:sp>
      <p:sp>
        <p:nvSpPr>
          <p:cNvPr id="22" name="Google Shape;284;p40">
            <a:extLst>
              <a:ext uri="{FF2B5EF4-FFF2-40B4-BE49-F238E27FC236}">
                <a16:creationId xmlns:a16="http://schemas.microsoft.com/office/drawing/2014/main" id="{C4859C39-9153-474A-BFED-EA97785A2467}"/>
              </a:ext>
            </a:extLst>
          </p:cNvPr>
          <p:cNvSpPr txBox="1">
            <a:spLocks/>
          </p:cNvSpPr>
          <p:nvPr/>
        </p:nvSpPr>
        <p:spPr>
          <a:xfrm>
            <a:off x="713224" y="2571750"/>
            <a:ext cx="8050947" cy="6774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r>
              <a:rPr lang="en-US" sz="1400" dirty="0">
                <a:solidFill>
                  <a:schemeClr val="dk2"/>
                </a:solidFill>
                <a:latin typeface="Montserrat"/>
                <a:sym typeface="Montserrat"/>
              </a:rPr>
              <a:t>As any other model, optimizer and compilation are required, but this time the </a:t>
            </a:r>
            <a:r>
              <a:rPr lang="en-US" sz="1400" b="1" dirty="0">
                <a:solidFill>
                  <a:schemeClr val="dk2"/>
                </a:solidFill>
                <a:latin typeface="Montserrat"/>
                <a:sym typeface="Montserrat"/>
              </a:rPr>
              <a:t>compile</a:t>
            </a:r>
            <a:r>
              <a:rPr lang="en-US" sz="1400" dirty="0">
                <a:solidFill>
                  <a:schemeClr val="dk2"/>
                </a:solidFill>
                <a:latin typeface="Montserrat"/>
                <a:sym typeface="Montserrat"/>
              </a:rPr>
              <a:t> is slightly different: Since we’re not </a:t>
            </a:r>
            <a:r>
              <a:rPr lang="en-US" sz="1400" b="1" dirty="0">
                <a:solidFill>
                  <a:schemeClr val="dk2"/>
                </a:solidFill>
                <a:latin typeface="Montserrat"/>
                <a:sym typeface="Montserrat"/>
              </a:rPr>
              <a:t>classifying</a:t>
            </a:r>
            <a:r>
              <a:rPr lang="en-US" sz="1400" dirty="0">
                <a:solidFill>
                  <a:schemeClr val="dk2"/>
                </a:solidFill>
                <a:latin typeface="Montserrat"/>
                <a:sym typeface="Montserrat"/>
              </a:rPr>
              <a:t>, the </a:t>
            </a:r>
            <a:r>
              <a:rPr lang="en-US" sz="1400" i="1" dirty="0">
                <a:solidFill>
                  <a:schemeClr val="dk2"/>
                </a:solidFill>
                <a:latin typeface="Montserrat"/>
                <a:sym typeface="Montserrat"/>
              </a:rPr>
              <a:t>loss function</a:t>
            </a:r>
            <a:r>
              <a:rPr lang="en-US" sz="1400" dirty="0">
                <a:solidFill>
                  <a:schemeClr val="dk2"/>
                </a:solidFill>
                <a:latin typeface="Montserrat"/>
                <a:sym typeface="Montserrat"/>
              </a:rPr>
              <a:t> has to be one of the </a:t>
            </a:r>
            <a:r>
              <a:rPr lang="en-US" sz="1400" b="1" dirty="0">
                <a:solidFill>
                  <a:schemeClr val="dk2"/>
                </a:solidFill>
                <a:latin typeface="Montserrat"/>
                <a:sym typeface="Montserrat"/>
              </a:rPr>
              <a:t>regression losses</a:t>
            </a:r>
            <a:r>
              <a:rPr lang="en-US" sz="1400" dirty="0">
                <a:solidFill>
                  <a:schemeClr val="dk2"/>
                </a:solidFill>
                <a:latin typeface="Montserrat"/>
                <a:sym typeface="Montserrat"/>
              </a:rPr>
              <a:t> from TensorFlow package.</a:t>
            </a:r>
          </a:p>
        </p:txBody>
      </p:sp>
    </p:spTree>
    <p:extLst>
      <p:ext uri="{BB962C8B-B14F-4D97-AF65-F5344CB8AC3E}">
        <p14:creationId xmlns:p14="http://schemas.microsoft.com/office/powerpoint/2010/main" val="401235697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La Salle URL for Android - APK Download">
            <a:extLst>
              <a:ext uri="{FF2B5EF4-FFF2-40B4-BE49-F238E27FC236}">
                <a16:creationId xmlns:a16="http://schemas.microsoft.com/office/drawing/2014/main" id="{5B228BD3-A51E-41CA-BC66-19015E77B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0" y="4400550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320;p44">
            <a:extLst>
              <a:ext uri="{FF2B5EF4-FFF2-40B4-BE49-F238E27FC236}">
                <a16:creationId xmlns:a16="http://schemas.microsoft.com/office/drawing/2014/main" id="{FA4E0A82-289C-45D2-8A01-6097904CC35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07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dirty="0"/>
              <a:t>LSTM – Example </a:t>
            </a:r>
            <a:endParaRPr dirty="0"/>
          </a:p>
        </p:txBody>
      </p:sp>
      <p:sp>
        <p:nvSpPr>
          <p:cNvPr id="10" name="Google Shape;284;p40">
            <a:extLst>
              <a:ext uri="{FF2B5EF4-FFF2-40B4-BE49-F238E27FC236}">
                <a16:creationId xmlns:a16="http://schemas.microsoft.com/office/drawing/2014/main" id="{4080EC44-89A8-4B25-93B2-FBE375E1F4C3}"/>
              </a:ext>
            </a:extLst>
          </p:cNvPr>
          <p:cNvSpPr txBox="1">
            <a:spLocks/>
          </p:cNvSpPr>
          <p:nvPr/>
        </p:nvSpPr>
        <p:spPr>
          <a:xfrm>
            <a:off x="713224" y="1017725"/>
            <a:ext cx="8050947" cy="6774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r>
              <a:rPr lang="en-US" sz="1400" dirty="0">
                <a:solidFill>
                  <a:schemeClr val="dk2"/>
                </a:solidFill>
                <a:latin typeface="Montserrat"/>
                <a:sym typeface="Montserrat"/>
              </a:rPr>
              <a:t>To tackle this, is as simple as add a single Dense layer that will be considered as our output since we’re looking for </a:t>
            </a:r>
            <a:r>
              <a:rPr lang="en-US" sz="1400" b="1" dirty="0">
                <a:solidFill>
                  <a:schemeClr val="dk2"/>
                </a:solidFill>
                <a:latin typeface="Montserrat"/>
                <a:sym typeface="Montserrat"/>
              </a:rPr>
              <a:t>predict the following value</a:t>
            </a:r>
            <a:r>
              <a:rPr lang="en-US" sz="1400" dirty="0">
                <a:solidFill>
                  <a:schemeClr val="dk2"/>
                </a:solidFill>
                <a:latin typeface="Montserrat"/>
                <a:sym typeface="Montserrat"/>
              </a:rPr>
              <a:t>.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47E9310B-5061-4FBC-A60B-DED91718D319}"/>
              </a:ext>
            </a:extLst>
          </p:cNvPr>
          <p:cNvSpPr txBox="1"/>
          <p:nvPr/>
        </p:nvSpPr>
        <p:spPr>
          <a:xfrm>
            <a:off x="1472711" y="1678247"/>
            <a:ext cx="6198577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model</a:t>
            </a:r>
            <a:r>
              <a:rPr lang="es-E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 </a:t>
            </a:r>
            <a:r>
              <a:rPr lang="es-E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models.Sequential</a:t>
            </a:r>
            <a:r>
              <a:rPr lang="es-E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</a:t>
            </a:r>
          </a:p>
          <a:p>
            <a:r>
              <a:rPr lang="es-E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model.add</a:t>
            </a:r>
            <a:r>
              <a:rPr lang="es-E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s-E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tf.keras.layers.LSTM</a:t>
            </a:r>
            <a:r>
              <a:rPr lang="es-E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s-ES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50</a:t>
            </a:r>
            <a:r>
              <a:rPr lang="es-E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s-E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input_shape</a:t>
            </a:r>
            <a:r>
              <a:rPr lang="es-E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=(</a:t>
            </a:r>
            <a:r>
              <a:rPr lang="es-ES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50</a:t>
            </a:r>
            <a:r>
              <a:rPr lang="es-E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s-ES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es-E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)))</a:t>
            </a:r>
          </a:p>
          <a:p>
            <a:r>
              <a:rPr lang="es-E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model.add</a:t>
            </a:r>
            <a:r>
              <a:rPr lang="es-E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s-E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tf.keras.layers.Dense</a:t>
            </a:r>
            <a:r>
              <a:rPr lang="es-E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s-ES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es-E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))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6A443C77-108B-4402-A0DA-344601D76038}"/>
              </a:ext>
            </a:extLst>
          </p:cNvPr>
          <p:cNvSpPr txBox="1"/>
          <p:nvPr/>
        </p:nvSpPr>
        <p:spPr>
          <a:xfrm>
            <a:off x="1472711" y="3563256"/>
            <a:ext cx="70391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opt</a:t>
            </a:r>
            <a:r>
              <a:rPr lang="es-E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 </a:t>
            </a:r>
            <a:r>
              <a:rPr lang="es-E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tf.keras.optimizers.SGD</a:t>
            </a:r>
            <a:r>
              <a:rPr lang="es-E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s-E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learning_rate</a:t>
            </a:r>
            <a:r>
              <a:rPr lang="es-E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s-ES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0.001</a:t>
            </a:r>
            <a:r>
              <a:rPr lang="es-E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s-E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momentum</a:t>
            </a:r>
            <a:r>
              <a:rPr lang="es-E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s-ES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0.9</a:t>
            </a:r>
            <a:r>
              <a:rPr lang="es-E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r>
              <a:rPr lang="es-E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model.</a:t>
            </a:r>
            <a:r>
              <a:rPr lang="es-ES" b="0" dirty="0" err="1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compile</a:t>
            </a:r>
            <a:r>
              <a:rPr lang="es-E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s-E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optimizer</a:t>
            </a:r>
            <a:r>
              <a:rPr lang="es-E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s-E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opt</a:t>
            </a:r>
            <a:r>
              <a:rPr lang="es-E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s-E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loss</a:t>
            </a:r>
            <a:r>
              <a:rPr lang="es-E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s-ES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s-ES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mse</a:t>
            </a:r>
            <a:r>
              <a:rPr lang="es-ES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s-E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</p:txBody>
      </p:sp>
      <p:sp>
        <p:nvSpPr>
          <p:cNvPr id="22" name="Google Shape;284;p40">
            <a:extLst>
              <a:ext uri="{FF2B5EF4-FFF2-40B4-BE49-F238E27FC236}">
                <a16:creationId xmlns:a16="http://schemas.microsoft.com/office/drawing/2014/main" id="{C4859C39-9153-474A-BFED-EA97785A2467}"/>
              </a:ext>
            </a:extLst>
          </p:cNvPr>
          <p:cNvSpPr txBox="1">
            <a:spLocks/>
          </p:cNvSpPr>
          <p:nvPr/>
        </p:nvSpPr>
        <p:spPr>
          <a:xfrm>
            <a:off x="713224" y="2571750"/>
            <a:ext cx="8050947" cy="6774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r>
              <a:rPr lang="en-US" sz="1400" dirty="0">
                <a:solidFill>
                  <a:schemeClr val="dk2"/>
                </a:solidFill>
                <a:latin typeface="Montserrat"/>
                <a:sym typeface="Montserrat"/>
              </a:rPr>
              <a:t>As any other model, optimizer and compilation are required, but this time the </a:t>
            </a:r>
            <a:r>
              <a:rPr lang="en-US" sz="1400" b="1" dirty="0">
                <a:solidFill>
                  <a:schemeClr val="dk2"/>
                </a:solidFill>
                <a:latin typeface="Montserrat"/>
                <a:sym typeface="Montserrat"/>
              </a:rPr>
              <a:t>compile</a:t>
            </a:r>
            <a:r>
              <a:rPr lang="en-US" sz="1400" dirty="0">
                <a:solidFill>
                  <a:schemeClr val="dk2"/>
                </a:solidFill>
                <a:latin typeface="Montserrat"/>
                <a:sym typeface="Montserrat"/>
              </a:rPr>
              <a:t> is slightly different: Since we’re not </a:t>
            </a:r>
            <a:r>
              <a:rPr lang="en-US" sz="1400" b="1" dirty="0">
                <a:solidFill>
                  <a:schemeClr val="dk2"/>
                </a:solidFill>
                <a:latin typeface="Montserrat"/>
                <a:sym typeface="Montserrat"/>
              </a:rPr>
              <a:t>classifying</a:t>
            </a:r>
            <a:r>
              <a:rPr lang="en-US" sz="1400" dirty="0">
                <a:solidFill>
                  <a:schemeClr val="dk2"/>
                </a:solidFill>
                <a:latin typeface="Montserrat"/>
                <a:sym typeface="Montserrat"/>
              </a:rPr>
              <a:t>, the </a:t>
            </a:r>
            <a:r>
              <a:rPr lang="en-US" sz="1400" i="1" dirty="0">
                <a:solidFill>
                  <a:schemeClr val="dk2"/>
                </a:solidFill>
                <a:latin typeface="Montserrat"/>
                <a:sym typeface="Montserrat"/>
              </a:rPr>
              <a:t>loss function</a:t>
            </a:r>
            <a:r>
              <a:rPr lang="en-US" sz="1400" dirty="0">
                <a:solidFill>
                  <a:schemeClr val="dk2"/>
                </a:solidFill>
                <a:latin typeface="Montserrat"/>
                <a:sym typeface="Montserrat"/>
              </a:rPr>
              <a:t> has to be one of the </a:t>
            </a:r>
            <a:r>
              <a:rPr lang="en-US" sz="1400" b="1" dirty="0">
                <a:solidFill>
                  <a:schemeClr val="dk2"/>
                </a:solidFill>
                <a:latin typeface="Montserrat"/>
                <a:sym typeface="Montserrat"/>
              </a:rPr>
              <a:t>regression losses</a:t>
            </a:r>
            <a:r>
              <a:rPr lang="en-US" sz="1400" dirty="0">
                <a:solidFill>
                  <a:schemeClr val="dk2"/>
                </a:solidFill>
                <a:latin typeface="Montserrat"/>
                <a:sym typeface="Montserrat"/>
              </a:rPr>
              <a:t> from TensorFlow package.</a:t>
            </a: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14F12E9E-ABDB-44DB-AF2F-85910CAAF714}"/>
              </a:ext>
            </a:extLst>
          </p:cNvPr>
          <p:cNvSpPr txBox="1"/>
          <p:nvPr/>
        </p:nvSpPr>
        <p:spPr>
          <a:xfrm>
            <a:off x="5958549" y="4483031"/>
            <a:ext cx="2235882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800" dirty="0">
                <a:hlinkClick r:id="rId4"/>
              </a:rPr>
              <a:t>https://keras.io/api/losses/regression_losses/</a:t>
            </a:r>
            <a:r>
              <a:rPr lang="es-ES" sz="800" dirty="0"/>
              <a:t> </a:t>
            </a:r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7385B3DF-D85F-48C1-A401-C5AE76F655FC}"/>
              </a:ext>
            </a:extLst>
          </p:cNvPr>
          <p:cNvSpPr/>
          <p:nvPr/>
        </p:nvSpPr>
        <p:spPr>
          <a:xfrm>
            <a:off x="4347799" y="3650566"/>
            <a:ext cx="1709224" cy="611945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9808058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1"/>
          <p:cNvSpPr txBox="1">
            <a:spLocks noGrp="1"/>
          </p:cNvSpPr>
          <p:nvPr>
            <p:ph type="title"/>
          </p:nvPr>
        </p:nvSpPr>
        <p:spPr>
          <a:xfrm>
            <a:off x="1994850" y="808892"/>
            <a:ext cx="5154300" cy="160563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/>
              <a:t>Coffee break</a:t>
            </a:r>
            <a:endParaRPr sz="5000" dirty="0"/>
          </a:p>
        </p:txBody>
      </p:sp>
      <p:pic>
        <p:nvPicPr>
          <p:cNvPr id="7" name="Picture 4" descr="La Salle URL for Android - APK Download">
            <a:extLst>
              <a:ext uri="{FF2B5EF4-FFF2-40B4-BE49-F238E27FC236}">
                <a16:creationId xmlns:a16="http://schemas.microsoft.com/office/drawing/2014/main" id="{010A2BCE-7B84-446F-A028-DB3611115D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0" y="4400550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 descr="Una taza de cafe sobre una superficie de madera&#10;&#10;Descripción generada automáticamente con confianza media">
            <a:extLst>
              <a:ext uri="{FF2B5EF4-FFF2-40B4-BE49-F238E27FC236}">
                <a16:creationId xmlns:a16="http://schemas.microsoft.com/office/drawing/2014/main" id="{C7321864-DBEF-4E89-9AAE-2B5189A934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3477627" y="2184374"/>
            <a:ext cx="2188746" cy="2150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06306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2"/>
          <p:cNvSpPr txBox="1">
            <a:spLocks noGrp="1"/>
          </p:cNvSpPr>
          <p:nvPr>
            <p:ph type="title"/>
          </p:nvPr>
        </p:nvSpPr>
        <p:spPr>
          <a:xfrm>
            <a:off x="1929032" y="2002358"/>
            <a:ext cx="5285936" cy="64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Fancy methods 2:</a:t>
            </a:r>
            <a:br>
              <a:rPr lang="en" dirty="0"/>
            </a:br>
            <a:r>
              <a:rPr lang="en" dirty="0"/>
              <a:t>1D Convolutions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7143560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La Salle URL for Android - APK Download">
            <a:extLst>
              <a:ext uri="{FF2B5EF4-FFF2-40B4-BE49-F238E27FC236}">
                <a16:creationId xmlns:a16="http://schemas.microsoft.com/office/drawing/2014/main" id="{5B228BD3-A51E-41CA-BC66-19015E77B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0" y="4400550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320;p44">
            <a:extLst>
              <a:ext uri="{FF2B5EF4-FFF2-40B4-BE49-F238E27FC236}">
                <a16:creationId xmlns:a16="http://schemas.microsoft.com/office/drawing/2014/main" id="{FA4E0A82-289C-45D2-8A01-6097904CC35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07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chemeClr val="dk2"/>
              </a:buClr>
              <a:buSzPts val="1100"/>
            </a:pPr>
            <a:r>
              <a:rPr lang="en" dirty="0"/>
              <a:t>1D Convolutions  </a:t>
            </a:r>
            <a:endParaRPr dirty="0"/>
          </a:p>
        </p:txBody>
      </p:sp>
      <p:sp>
        <p:nvSpPr>
          <p:cNvPr id="10" name="Google Shape;284;p40">
            <a:extLst>
              <a:ext uri="{FF2B5EF4-FFF2-40B4-BE49-F238E27FC236}">
                <a16:creationId xmlns:a16="http://schemas.microsoft.com/office/drawing/2014/main" id="{4080EC44-89A8-4B25-93B2-FBE375E1F4C3}"/>
              </a:ext>
            </a:extLst>
          </p:cNvPr>
          <p:cNvSpPr txBox="1">
            <a:spLocks/>
          </p:cNvSpPr>
          <p:nvPr/>
        </p:nvSpPr>
        <p:spPr>
          <a:xfrm>
            <a:off x="713224" y="1017725"/>
            <a:ext cx="8050947" cy="1029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endParaRPr lang="en-US" sz="1400" dirty="0">
              <a:solidFill>
                <a:schemeClr val="dk2"/>
              </a:solidFill>
              <a:latin typeface="Montserrat"/>
              <a:sym typeface="Montserrat"/>
            </a:endParaRPr>
          </a:p>
        </p:txBody>
      </p:sp>
      <p:sp>
        <p:nvSpPr>
          <p:cNvPr id="17" name="Google Shape;284;p40">
            <a:extLst>
              <a:ext uri="{FF2B5EF4-FFF2-40B4-BE49-F238E27FC236}">
                <a16:creationId xmlns:a16="http://schemas.microsoft.com/office/drawing/2014/main" id="{3CDC7F9F-9D49-4352-8A27-6F43AACB4D44}"/>
              </a:ext>
            </a:extLst>
          </p:cNvPr>
          <p:cNvSpPr txBox="1">
            <a:spLocks/>
          </p:cNvSpPr>
          <p:nvPr/>
        </p:nvSpPr>
        <p:spPr>
          <a:xfrm>
            <a:off x="713224" y="1017725"/>
            <a:ext cx="8050947" cy="6774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r>
              <a:rPr lang="en-US" sz="1400" dirty="0">
                <a:solidFill>
                  <a:schemeClr val="dk2"/>
                </a:solidFill>
                <a:latin typeface="Montserrat"/>
                <a:sym typeface="Montserrat"/>
              </a:rPr>
              <a:t>Since 1D convolutions output are quite similar to LSTM, we can use them too to perform </a:t>
            </a:r>
            <a:r>
              <a:rPr lang="en-US" sz="1400" b="1" dirty="0">
                <a:solidFill>
                  <a:schemeClr val="dk2"/>
                </a:solidFill>
                <a:latin typeface="Montserrat"/>
                <a:sym typeface="Montserrat"/>
              </a:rPr>
              <a:t>forecasting</a:t>
            </a:r>
            <a:r>
              <a:rPr lang="en-US" sz="1400" dirty="0">
                <a:solidFill>
                  <a:schemeClr val="dk2"/>
                </a:solidFill>
                <a:latin typeface="Montserrat"/>
                <a:sym typeface="Montserrat"/>
              </a:rPr>
              <a:t>.</a:t>
            </a:r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B416BB47-2787-465E-9782-6C9EEE61E6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223" y="1794737"/>
            <a:ext cx="3472142" cy="1554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>
            <a:extLst>
              <a:ext uri="{FF2B5EF4-FFF2-40B4-BE49-F238E27FC236}">
                <a16:creationId xmlns:a16="http://schemas.microsoft.com/office/drawing/2014/main" id="{27EE51CC-5548-4573-A802-49649018EF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46" t="11751"/>
          <a:stretch/>
        </p:blipFill>
        <p:spPr bwMode="auto">
          <a:xfrm>
            <a:off x="5183943" y="1798361"/>
            <a:ext cx="2869810" cy="1550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Google Shape;284;p40">
            <a:extLst>
              <a:ext uri="{FF2B5EF4-FFF2-40B4-BE49-F238E27FC236}">
                <a16:creationId xmlns:a16="http://schemas.microsoft.com/office/drawing/2014/main" id="{FC17F8C8-BD0B-4B32-BEE4-940325A5A391}"/>
              </a:ext>
            </a:extLst>
          </p:cNvPr>
          <p:cNvSpPr txBox="1">
            <a:spLocks/>
          </p:cNvSpPr>
          <p:nvPr/>
        </p:nvSpPr>
        <p:spPr>
          <a:xfrm>
            <a:off x="713223" y="3723118"/>
            <a:ext cx="8050947" cy="6774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r>
              <a:rPr lang="en-US" sz="1400" dirty="0">
                <a:solidFill>
                  <a:schemeClr val="dk2"/>
                </a:solidFill>
                <a:latin typeface="Montserrat"/>
                <a:sym typeface="Montserrat"/>
              </a:rPr>
              <a:t>As said before, this is only the process, but the </a:t>
            </a:r>
            <a:r>
              <a:rPr lang="en-US" sz="1400" b="1" dirty="0">
                <a:solidFill>
                  <a:schemeClr val="dk2"/>
                </a:solidFill>
                <a:latin typeface="Montserrat"/>
                <a:sym typeface="Montserrat"/>
              </a:rPr>
              <a:t>knowledge</a:t>
            </a:r>
            <a:r>
              <a:rPr lang="en-US" sz="1400" dirty="0">
                <a:solidFill>
                  <a:schemeClr val="dk2"/>
                </a:solidFill>
                <a:latin typeface="Montserrat"/>
                <a:sym typeface="Montserrat"/>
              </a:rPr>
              <a:t> is still missing!</a:t>
            </a:r>
          </a:p>
        </p:txBody>
      </p:sp>
    </p:spTree>
    <p:extLst>
      <p:ext uri="{BB962C8B-B14F-4D97-AF65-F5344CB8AC3E}">
        <p14:creationId xmlns:p14="http://schemas.microsoft.com/office/powerpoint/2010/main" val="2102276097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La Salle URL for Android - APK Download">
            <a:extLst>
              <a:ext uri="{FF2B5EF4-FFF2-40B4-BE49-F238E27FC236}">
                <a16:creationId xmlns:a16="http://schemas.microsoft.com/office/drawing/2014/main" id="{5B228BD3-A51E-41CA-BC66-19015E77B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0" y="4400550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320;p44">
            <a:extLst>
              <a:ext uri="{FF2B5EF4-FFF2-40B4-BE49-F238E27FC236}">
                <a16:creationId xmlns:a16="http://schemas.microsoft.com/office/drawing/2014/main" id="{FA4E0A82-289C-45D2-8A01-6097904CC35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07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chemeClr val="dk2"/>
              </a:buClr>
              <a:buSzPts val="1100"/>
            </a:pPr>
            <a:r>
              <a:rPr lang="en" dirty="0"/>
              <a:t>1D Convolutions  </a:t>
            </a:r>
            <a:endParaRPr dirty="0"/>
          </a:p>
        </p:txBody>
      </p:sp>
      <p:sp>
        <p:nvSpPr>
          <p:cNvPr id="10" name="Google Shape;284;p40">
            <a:extLst>
              <a:ext uri="{FF2B5EF4-FFF2-40B4-BE49-F238E27FC236}">
                <a16:creationId xmlns:a16="http://schemas.microsoft.com/office/drawing/2014/main" id="{4080EC44-89A8-4B25-93B2-FBE375E1F4C3}"/>
              </a:ext>
            </a:extLst>
          </p:cNvPr>
          <p:cNvSpPr txBox="1">
            <a:spLocks/>
          </p:cNvSpPr>
          <p:nvPr/>
        </p:nvSpPr>
        <p:spPr>
          <a:xfrm>
            <a:off x="713224" y="1017725"/>
            <a:ext cx="8050947" cy="1029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endParaRPr lang="en-US" sz="1400" dirty="0">
              <a:solidFill>
                <a:schemeClr val="dk2"/>
              </a:solidFill>
              <a:latin typeface="Montserrat"/>
              <a:sym typeface="Montserrat"/>
            </a:endParaRPr>
          </a:p>
        </p:txBody>
      </p:sp>
      <p:sp>
        <p:nvSpPr>
          <p:cNvPr id="17" name="Google Shape;284;p40">
            <a:extLst>
              <a:ext uri="{FF2B5EF4-FFF2-40B4-BE49-F238E27FC236}">
                <a16:creationId xmlns:a16="http://schemas.microsoft.com/office/drawing/2014/main" id="{3CDC7F9F-9D49-4352-8A27-6F43AACB4D44}"/>
              </a:ext>
            </a:extLst>
          </p:cNvPr>
          <p:cNvSpPr txBox="1">
            <a:spLocks/>
          </p:cNvSpPr>
          <p:nvPr/>
        </p:nvSpPr>
        <p:spPr>
          <a:xfrm>
            <a:off x="713224" y="1017725"/>
            <a:ext cx="8050947" cy="6774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r>
              <a:rPr lang="en-US" sz="1400" dirty="0">
                <a:solidFill>
                  <a:schemeClr val="dk2"/>
                </a:solidFill>
                <a:latin typeface="Montserrat"/>
                <a:sym typeface="Montserrat"/>
              </a:rPr>
              <a:t>To tackle this problem, adding a </a:t>
            </a:r>
            <a:r>
              <a:rPr lang="en-US" sz="1400" b="1" dirty="0">
                <a:solidFill>
                  <a:schemeClr val="dk2"/>
                </a:solidFill>
                <a:latin typeface="Montserrat"/>
                <a:sym typeface="Montserrat"/>
              </a:rPr>
              <a:t>dense </a:t>
            </a:r>
            <a:r>
              <a:rPr lang="en-US" sz="1400" dirty="0">
                <a:solidFill>
                  <a:schemeClr val="dk2"/>
                </a:solidFill>
                <a:latin typeface="Montserrat"/>
                <a:sym typeface="Montserrat"/>
              </a:rPr>
              <a:t>structure (sounds familiar) is enough to extract the knowledge for predictions.</a:t>
            </a:r>
          </a:p>
        </p:txBody>
      </p:sp>
    </p:spTree>
    <p:extLst>
      <p:ext uri="{BB962C8B-B14F-4D97-AF65-F5344CB8AC3E}">
        <p14:creationId xmlns:p14="http://schemas.microsoft.com/office/powerpoint/2010/main" val="68799628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La Salle URL for Android - APK Download">
            <a:extLst>
              <a:ext uri="{FF2B5EF4-FFF2-40B4-BE49-F238E27FC236}">
                <a16:creationId xmlns:a16="http://schemas.microsoft.com/office/drawing/2014/main" id="{5B228BD3-A51E-41CA-BC66-19015E77B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0" y="4400550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320;p44">
            <a:extLst>
              <a:ext uri="{FF2B5EF4-FFF2-40B4-BE49-F238E27FC236}">
                <a16:creationId xmlns:a16="http://schemas.microsoft.com/office/drawing/2014/main" id="{FA4E0A82-289C-45D2-8A01-6097904CC35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07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chemeClr val="dk2"/>
              </a:buClr>
              <a:buSzPts val="1100"/>
            </a:pPr>
            <a:r>
              <a:rPr lang="en" dirty="0"/>
              <a:t>1D Convolutions  </a:t>
            </a:r>
            <a:endParaRPr dirty="0"/>
          </a:p>
        </p:txBody>
      </p:sp>
      <p:sp>
        <p:nvSpPr>
          <p:cNvPr id="10" name="Google Shape;284;p40">
            <a:extLst>
              <a:ext uri="{FF2B5EF4-FFF2-40B4-BE49-F238E27FC236}">
                <a16:creationId xmlns:a16="http://schemas.microsoft.com/office/drawing/2014/main" id="{4080EC44-89A8-4B25-93B2-FBE375E1F4C3}"/>
              </a:ext>
            </a:extLst>
          </p:cNvPr>
          <p:cNvSpPr txBox="1">
            <a:spLocks/>
          </p:cNvSpPr>
          <p:nvPr/>
        </p:nvSpPr>
        <p:spPr>
          <a:xfrm>
            <a:off x="713224" y="1017725"/>
            <a:ext cx="8050947" cy="1029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endParaRPr lang="en-US" sz="1400" dirty="0">
              <a:solidFill>
                <a:schemeClr val="dk2"/>
              </a:solidFill>
              <a:latin typeface="Montserrat"/>
              <a:sym typeface="Montserrat"/>
            </a:endParaRPr>
          </a:p>
        </p:txBody>
      </p:sp>
      <p:sp>
        <p:nvSpPr>
          <p:cNvPr id="17" name="Google Shape;284;p40">
            <a:extLst>
              <a:ext uri="{FF2B5EF4-FFF2-40B4-BE49-F238E27FC236}">
                <a16:creationId xmlns:a16="http://schemas.microsoft.com/office/drawing/2014/main" id="{3CDC7F9F-9D49-4352-8A27-6F43AACB4D44}"/>
              </a:ext>
            </a:extLst>
          </p:cNvPr>
          <p:cNvSpPr txBox="1">
            <a:spLocks/>
          </p:cNvSpPr>
          <p:nvPr/>
        </p:nvSpPr>
        <p:spPr>
          <a:xfrm>
            <a:off x="713224" y="1017725"/>
            <a:ext cx="8050947" cy="6774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r>
              <a:rPr lang="en-US" sz="1400" dirty="0">
                <a:solidFill>
                  <a:schemeClr val="dk2"/>
                </a:solidFill>
                <a:latin typeface="Montserrat"/>
                <a:sym typeface="Montserrat"/>
              </a:rPr>
              <a:t>To tackle this problem, adding a </a:t>
            </a:r>
            <a:r>
              <a:rPr lang="en-US" sz="1400" b="1" dirty="0">
                <a:solidFill>
                  <a:schemeClr val="dk2"/>
                </a:solidFill>
                <a:latin typeface="Montserrat"/>
                <a:sym typeface="Montserrat"/>
              </a:rPr>
              <a:t>dense </a:t>
            </a:r>
            <a:r>
              <a:rPr lang="en-US" sz="1400" dirty="0">
                <a:solidFill>
                  <a:schemeClr val="dk2"/>
                </a:solidFill>
                <a:latin typeface="Montserrat"/>
                <a:sym typeface="Montserrat"/>
              </a:rPr>
              <a:t>structure (sounds familiar) is enough to extract the knowledge for predictions.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DFD4A9B8-BCA5-4CF0-B345-BD862FBB393B}"/>
              </a:ext>
            </a:extLst>
          </p:cNvPr>
          <p:cNvSpPr txBox="1"/>
          <p:nvPr/>
        </p:nvSpPr>
        <p:spPr>
          <a:xfrm>
            <a:off x="1472711" y="1678247"/>
            <a:ext cx="6602144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model</a:t>
            </a:r>
            <a:r>
              <a:rPr lang="es-E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 </a:t>
            </a:r>
            <a:r>
              <a:rPr lang="es-E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models.Sequential</a:t>
            </a:r>
            <a:r>
              <a:rPr lang="es-E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</a:t>
            </a:r>
          </a:p>
          <a:p>
            <a:r>
              <a:rPr lang="es-E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model.add</a:t>
            </a:r>
            <a:r>
              <a:rPr lang="es-E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(tf.keras.layers.Conv1D(</a:t>
            </a:r>
            <a:r>
              <a:rPr lang="es-E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filters</a:t>
            </a:r>
            <a:r>
              <a:rPr lang="es-E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s-ES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es-E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</a:p>
          <a:p>
            <a:r>
              <a:rPr lang="es-E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                           </a:t>
            </a:r>
            <a:r>
              <a:rPr lang="es-E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kernel_size</a:t>
            </a:r>
            <a:r>
              <a:rPr lang="es-E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s-ES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3</a:t>
            </a:r>
            <a:r>
              <a:rPr lang="es-E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</a:p>
          <a:p>
            <a:r>
              <a:rPr lang="es-E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                           </a:t>
            </a:r>
            <a:r>
              <a:rPr lang="es-E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input_shape</a:t>
            </a:r>
            <a:r>
              <a:rPr lang="es-E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=(</a:t>
            </a:r>
            <a:r>
              <a:rPr lang="es-ES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50</a:t>
            </a:r>
            <a:r>
              <a:rPr lang="es-E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s-ES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es-E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)))</a:t>
            </a:r>
          </a:p>
          <a:p>
            <a:endParaRPr lang="es-ES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s-E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model.add</a:t>
            </a:r>
            <a:r>
              <a:rPr lang="es-E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s-E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tf.keras.layers.Flatten</a:t>
            </a:r>
            <a:r>
              <a:rPr lang="es-E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())</a:t>
            </a:r>
          </a:p>
          <a:p>
            <a:endParaRPr lang="es-ES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s-E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model.add</a:t>
            </a:r>
            <a:r>
              <a:rPr lang="es-E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s-E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tf.keras.layers.Dense</a:t>
            </a:r>
            <a:r>
              <a:rPr lang="es-E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s-ES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es-E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))</a:t>
            </a:r>
          </a:p>
          <a:p>
            <a:br>
              <a:rPr lang="es-E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es-E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model.</a:t>
            </a:r>
            <a:r>
              <a:rPr lang="es-ES" b="0" dirty="0" err="1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compile</a:t>
            </a:r>
            <a:r>
              <a:rPr lang="es-E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s-E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optimizer</a:t>
            </a:r>
            <a:r>
              <a:rPr lang="es-E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s-ES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s-ES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sgd</a:t>
            </a:r>
            <a:r>
              <a:rPr lang="es-ES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s-E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s-E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loss</a:t>
            </a:r>
            <a:r>
              <a:rPr lang="es-E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s-ES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s-ES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mse</a:t>
            </a:r>
            <a:r>
              <a:rPr lang="es-ES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s-E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044457242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La Salle URL for Android - APK Download">
            <a:extLst>
              <a:ext uri="{FF2B5EF4-FFF2-40B4-BE49-F238E27FC236}">
                <a16:creationId xmlns:a16="http://schemas.microsoft.com/office/drawing/2014/main" id="{5B228BD3-A51E-41CA-BC66-19015E77B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0" y="4400550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320;p44">
            <a:extLst>
              <a:ext uri="{FF2B5EF4-FFF2-40B4-BE49-F238E27FC236}">
                <a16:creationId xmlns:a16="http://schemas.microsoft.com/office/drawing/2014/main" id="{FA4E0A82-289C-45D2-8A01-6097904CC35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07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chemeClr val="dk2"/>
              </a:buClr>
              <a:buSzPts val="1100"/>
            </a:pPr>
            <a:r>
              <a:rPr lang="en" dirty="0"/>
              <a:t>1D Convolutions  </a:t>
            </a:r>
            <a:endParaRPr dirty="0"/>
          </a:p>
        </p:txBody>
      </p:sp>
      <p:sp>
        <p:nvSpPr>
          <p:cNvPr id="10" name="Google Shape;284;p40">
            <a:extLst>
              <a:ext uri="{FF2B5EF4-FFF2-40B4-BE49-F238E27FC236}">
                <a16:creationId xmlns:a16="http://schemas.microsoft.com/office/drawing/2014/main" id="{4080EC44-89A8-4B25-93B2-FBE375E1F4C3}"/>
              </a:ext>
            </a:extLst>
          </p:cNvPr>
          <p:cNvSpPr txBox="1">
            <a:spLocks/>
          </p:cNvSpPr>
          <p:nvPr/>
        </p:nvSpPr>
        <p:spPr>
          <a:xfrm>
            <a:off x="713224" y="1017725"/>
            <a:ext cx="8050947" cy="1029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endParaRPr lang="en-US" sz="1400" dirty="0">
              <a:solidFill>
                <a:schemeClr val="dk2"/>
              </a:solidFill>
              <a:latin typeface="Montserrat"/>
              <a:sym typeface="Montserrat"/>
            </a:endParaRPr>
          </a:p>
        </p:txBody>
      </p:sp>
      <p:sp>
        <p:nvSpPr>
          <p:cNvPr id="17" name="Google Shape;284;p40">
            <a:extLst>
              <a:ext uri="{FF2B5EF4-FFF2-40B4-BE49-F238E27FC236}">
                <a16:creationId xmlns:a16="http://schemas.microsoft.com/office/drawing/2014/main" id="{3CDC7F9F-9D49-4352-8A27-6F43AACB4D44}"/>
              </a:ext>
            </a:extLst>
          </p:cNvPr>
          <p:cNvSpPr txBox="1">
            <a:spLocks/>
          </p:cNvSpPr>
          <p:nvPr/>
        </p:nvSpPr>
        <p:spPr>
          <a:xfrm>
            <a:off x="713224" y="1017725"/>
            <a:ext cx="8050947" cy="6774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r>
              <a:rPr lang="en-US" sz="1400" dirty="0">
                <a:solidFill>
                  <a:schemeClr val="dk2"/>
                </a:solidFill>
                <a:latin typeface="Montserrat"/>
                <a:sym typeface="Montserrat"/>
              </a:rPr>
              <a:t>To tackle this problem, adding a </a:t>
            </a:r>
            <a:r>
              <a:rPr lang="en-US" sz="1400" b="1" dirty="0">
                <a:solidFill>
                  <a:schemeClr val="dk2"/>
                </a:solidFill>
                <a:latin typeface="Montserrat"/>
                <a:sym typeface="Montserrat"/>
              </a:rPr>
              <a:t>dense </a:t>
            </a:r>
            <a:r>
              <a:rPr lang="en-US" sz="1400" dirty="0">
                <a:solidFill>
                  <a:schemeClr val="dk2"/>
                </a:solidFill>
                <a:latin typeface="Montserrat"/>
                <a:sym typeface="Montserrat"/>
              </a:rPr>
              <a:t>structure (sounds familiar) is enough to extract the knowledge for predictions.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DFD4A9B8-BCA5-4CF0-B345-BD862FBB393B}"/>
              </a:ext>
            </a:extLst>
          </p:cNvPr>
          <p:cNvSpPr txBox="1"/>
          <p:nvPr/>
        </p:nvSpPr>
        <p:spPr>
          <a:xfrm>
            <a:off x="1472711" y="1678247"/>
            <a:ext cx="6602144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model</a:t>
            </a:r>
            <a:r>
              <a:rPr lang="es-E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 </a:t>
            </a:r>
            <a:r>
              <a:rPr lang="es-E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models.Sequential</a:t>
            </a:r>
            <a:r>
              <a:rPr lang="es-E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</a:t>
            </a:r>
          </a:p>
          <a:p>
            <a:r>
              <a:rPr lang="es-E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model.add</a:t>
            </a:r>
            <a:r>
              <a:rPr lang="es-E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(tf.keras.layers.Conv1D(</a:t>
            </a:r>
            <a:r>
              <a:rPr lang="es-E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filters</a:t>
            </a:r>
            <a:r>
              <a:rPr lang="es-E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s-ES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es-E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</a:p>
          <a:p>
            <a:r>
              <a:rPr lang="es-E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                           </a:t>
            </a:r>
            <a:r>
              <a:rPr lang="es-E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kernel_size</a:t>
            </a:r>
            <a:r>
              <a:rPr lang="es-E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s-ES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3</a:t>
            </a:r>
            <a:r>
              <a:rPr lang="es-E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</a:p>
          <a:p>
            <a:r>
              <a:rPr lang="es-E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                           </a:t>
            </a:r>
            <a:r>
              <a:rPr lang="es-E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input_shape</a:t>
            </a:r>
            <a:r>
              <a:rPr lang="es-E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=(</a:t>
            </a:r>
            <a:r>
              <a:rPr lang="es-ES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50</a:t>
            </a:r>
            <a:r>
              <a:rPr lang="es-E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s-ES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es-E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)))</a:t>
            </a:r>
          </a:p>
          <a:p>
            <a:endParaRPr lang="es-ES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s-E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model.add</a:t>
            </a:r>
            <a:r>
              <a:rPr lang="es-E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s-E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tf.keras.layers.Flatten</a:t>
            </a:r>
            <a:r>
              <a:rPr lang="es-E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())</a:t>
            </a:r>
          </a:p>
          <a:p>
            <a:endParaRPr lang="es-ES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s-E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model.add</a:t>
            </a:r>
            <a:r>
              <a:rPr lang="es-E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s-E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tf.keras.layers.Dense</a:t>
            </a:r>
            <a:r>
              <a:rPr lang="es-E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s-ES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es-E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))</a:t>
            </a:r>
          </a:p>
          <a:p>
            <a:br>
              <a:rPr lang="es-E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es-E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model.</a:t>
            </a:r>
            <a:r>
              <a:rPr lang="es-ES" b="0" dirty="0" err="1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compile</a:t>
            </a:r>
            <a:r>
              <a:rPr lang="es-E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s-E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optimizer</a:t>
            </a:r>
            <a:r>
              <a:rPr lang="es-E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s-ES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s-ES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sgd</a:t>
            </a:r>
            <a:r>
              <a:rPr lang="es-ES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s-E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s-E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loss</a:t>
            </a:r>
            <a:r>
              <a:rPr lang="es-E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s-ES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s-ES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mse</a:t>
            </a:r>
            <a:r>
              <a:rPr lang="es-ES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s-E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</p:txBody>
      </p:sp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EE877547-531F-4679-9C7F-A2840D0F0F92}"/>
              </a:ext>
            </a:extLst>
          </p:cNvPr>
          <p:cNvSpPr/>
          <p:nvPr/>
        </p:nvSpPr>
        <p:spPr>
          <a:xfrm>
            <a:off x="1472711" y="2764302"/>
            <a:ext cx="3930866" cy="250846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290ECAB2-5AC2-4F9A-8FDF-6D4BC764B2D2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5403577" y="2889725"/>
            <a:ext cx="912196" cy="32233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Google Shape;461;p52">
            <a:extLst>
              <a:ext uri="{FF2B5EF4-FFF2-40B4-BE49-F238E27FC236}">
                <a16:creationId xmlns:a16="http://schemas.microsoft.com/office/drawing/2014/main" id="{877F43FD-0A66-4D3F-B80E-7160C56DA25E}"/>
              </a:ext>
            </a:extLst>
          </p:cNvPr>
          <p:cNvSpPr txBox="1">
            <a:spLocks/>
          </p:cNvSpPr>
          <p:nvPr/>
        </p:nvSpPr>
        <p:spPr>
          <a:xfrm>
            <a:off x="6315773" y="3038583"/>
            <a:ext cx="1154172" cy="35955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000" dirty="0">
                <a:latin typeface="Montserrat"/>
              </a:rPr>
              <a:t>Vectorize to fit dense section</a:t>
            </a:r>
          </a:p>
        </p:txBody>
      </p:sp>
    </p:spTree>
    <p:extLst>
      <p:ext uri="{BB962C8B-B14F-4D97-AF65-F5344CB8AC3E}">
        <p14:creationId xmlns:p14="http://schemas.microsoft.com/office/powerpoint/2010/main" val="1854135462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La Salle URL for Android - APK Download">
            <a:extLst>
              <a:ext uri="{FF2B5EF4-FFF2-40B4-BE49-F238E27FC236}">
                <a16:creationId xmlns:a16="http://schemas.microsoft.com/office/drawing/2014/main" id="{5B228BD3-A51E-41CA-BC66-19015E77B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0" y="4400550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320;p44">
            <a:extLst>
              <a:ext uri="{FF2B5EF4-FFF2-40B4-BE49-F238E27FC236}">
                <a16:creationId xmlns:a16="http://schemas.microsoft.com/office/drawing/2014/main" id="{FA4E0A82-289C-45D2-8A01-6097904CC35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07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chemeClr val="dk2"/>
              </a:buClr>
              <a:buSzPts val="1100"/>
            </a:pPr>
            <a:r>
              <a:rPr lang="en" dirty="0"/>
              <a:t>1D Convolutions  </a:t>
            </a:r>
            <a:endParaRPr dirty="0"/>
          </a:p>
        </p:txBody>
      </p:sp>
      <p:sp>
        <p:nvSpPr>
          <p:cNvPr id="10" name="Google Shape;284;p40">
            <a:extLst>
              <a:ext uri="{FF2B5EF4-FFF2-40B4-BE49-F238E27FC236}">
                <a16:creationId xmlns:a16="http://schemas.microsoft.com/office/drawing/2014/main" id="{4080EC44-89A8-4B25-93B2-FBE375E1F4C3}"/>
              </a:ext>
            </a:extLst>
          </p:cNvPr>
          <p:cNvSpPr txBox="1">
            <a:spLocks/>
          </p:cNvSpPr>
          <p:nvPr/>
        </p:nvSpPr>
        <p:spPr>
          <a:xfrm>
            <a:off x="713224" y="1017725"/>
            <a:ext cx="8050947" cy="1029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endParaRPr lang="en-US" sz="1400" dirty="0">
              <a:solidFill>
                <a:schemeClr val="dk2"/>
              </a:solidFill>
              <a:latin typeface="Montserrat"/>
              <a:sym typeface="Montserrat"/>
            </a:endParaRPr>
          </a:p>
        </p:txBody>
      </p:sp>
      <p:sp>
        <p:nvSpPr>
          <p:cNvPr id="17" name="Google Shape;284;p40">
            <a:extLst>
              <a:ext uri="{FF2B5EF4-FFF2-40B4-BE49-F238E27FC236}">
                <a16:creationId xmlns:a16="http://schemas.microsoft.com/office/drawing/2014/main" id="{3CDC7F9F-9D49-4352-8A27-6F43AACB4D44}"/>
              </a:ext>
            </a:extLst>
          </p:cNvPr>
          <p:cNvSpPr txBox="1">
            <a:spLocks/>
          </p:cNvSpPr>
          <p:nvPr/>
        </p:nvSpPr>
        <p:spPr>
          <a:xfrm>
            <a:off x="713224" y="1017725"/>
            <a:ext cx="8050947" cy="6774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r>
              <a:rPr lang="en-US" sz="1400" dirty="0">
                <a:solidFill>
                  <a:schemeClr val="dk2"/>
                </a:solidFill>
                <a:latin typeface="Montserrat"/>
                <a:sym typeface="Montserrat"/>
              </a:rPr>
              <a:t>To tackle this problem, adding a </a:t>
            </a:r>
            <a:r>
              <a:rPr lang="en-US" sz="1400" b="1" dirty="0">
                <a:solidFill>
                  <a:schemeClr val="dk2"/>
                </a:solidFill>
                <a:latin typeface="Montserrat"/>
                <a:sym typeface="Montserrat"/>
              </a:rPr>
              <a:t>dense </a:t>
            </a:r>
            <a:r>
              <a:rPr lang="en-US" sz="1400" dirty="0">
                <a:solidFill>
                  <a:schemeClr val="dk2"/>
                </a:solidFill>
                <a:latin typeface="Montserrat"/>
                <a:sym typeface="Montserrat"/>
              </a:rPr>
              <a:t>structure (sounds familiar) is enough to extract the knowledge for predictions.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DFD4A9B8-BCA5-4CF0-B345-BD862FBB393B}"/>
              </a:ext>
            </a:extLst>
          </p:cNvPr>
          <p:cNvSpPr txBox="1"/>
          <p:nvPr/>
        </p:nvSpPr>
        <p:spPr>
          <a:xfrm>
            <a:off x="1472711" y="1678247"/>
            <a:ext cx="6602144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model</a:t>
            </a:r>
            <a:r>
              <a:rPr lang="es-E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 </a:t>
            </a:r>
            <a:r>
              <a:rPr lang="es-E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models.Sequential</a:t>
            </a:r>
            <a:r>
              <a:rPr lang="es-E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</a:t>
            </a:r>
          </a:p>
          <a:p>
            <a:r>
              <a:rPr lang="es-E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model.add</a:t>
            </a:r>
            <a:r>
              <a:rPr lang="es-E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(tf.keras.layers.Conv1D(</a:t>
            </a:r>
            <a:r>
              <a:rPr lang="es-E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filters</a:t>
            </a:r>
            <a:r>
              <a:rPr lang="es-E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s-ES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es-E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</a:p>
          <a:p>
            <a:r>
              <a:rPr lang="es-E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                           </a:t>
            </a:r>
            <a:r>
              <a:rPr lang="es-E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kernel_size</a:t>
            </a:r>
            <a:r>
              <a:rPr lang="es-E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s-ES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3</a:t>
            </a:r>
            <a:r>
              <a:rPr lang="es-E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</a:p>
          <a:p>
            <a:r>
              <a:rPr lang="es-E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                           </a:t>
            </a:r>
            <a:r>
              <a:rPr lang="es-E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input_shape</a:t>
            </a:r>
            <a:r>
              <a:rPr lang="es-E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=(</a:t>
            </a:r>
            <a:r>
              <a:rPr lang="es-ES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50</a:t>
            </a:r>
            <a:r>
              <a:rPr lang="es-E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s-ES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es-E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)))</a:t>
            </a:r>
          </a:p>
          <a:p>
            <a:endParaRPr lang="es-ES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s-E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model.add</a:t>
            </a:r>
            <a:r>
              <a:rPr lang="es-E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s-E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tf.keras.layers.Flatten</a:t>
            </a:r>
            <a:r>
              <a:rPr lang="es-E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())</a:t>
            </a:r>
          </a:p>
          <a:p>
            <a:endParaRPr lang="es-ES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s-E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model.add</a:t>
            </a:r>
            <a:r>
              <a:rPr lang="es-E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s-E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tf.keras.layers.Dense</a:t>
            </a:r>
            <a:r>
              <a:rPr lang="es-E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s-ES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es-E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))</a:t>
            </a:r>
          </a:p>
          <a:p>
            <a:br>
              <a:rPr lang="es-E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es-E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model.</a:t>
            </a:r>
            <a:r>
              <a:rPr lang="es-ES" b="0" dirty="0" err="1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compile</a:t>
            </a:r>
            <a:r>
              <a:rPr lang="es-E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s-E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optimizer</a:t>
            </a:r>
            <a:r>
              <a:rPr lang="es-E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s-ES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s-ES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sgd</a:t>
            </a:r>
            <a:r>
              <a:rPr lang="es-ES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s-E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s-E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loss</a:t>
            </a:r>
            <a:r>
              <a:rPr lang="es-E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s-ES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s-ES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mse</a:t>
            </a:r>
            <a:r>
              <a:rPr lang="es-ES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s-E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</p:txBody>
      </p:sp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EE877547-531F-4679-9C7F-A2840D0F0F92}"/>
              </a:ext>
            </a:extLst>
          </p:cNvPr>
          <p:cNvSpPr/>
          <p:nvPr/>
        </p:nvSpPr>
        <p:spPr>
          <a:xfrm>
            <a:off x="1472711" y="2764302"/>
            <a:ext cx="3930866" cy="250846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290ECAB2-5AC2-4F9A-8FDF-6D4BC764B2D2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5403577" y="2889725"/>
            <a:ext cx="912196" cy="32233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Google Shape;461;p52">
            <a:extLst>
              <a:ext uri="{FF2B5EF4-FFF2-40B4-BE49-F238E27FC236}">
                <a16:creationId xmlns:a16="http://schemas.microsoft.com/office/drawing/2014/main" id="{877F43FD-0A66-4D3F-B80E-7160C56DA25E}"/>
              </a:ext>
            </a:extLst>
          </p:cNvPr>
          <p:cNvSpPr txBox="1">
            <a:spLocks/>
          </p:cNvSpPr>
          <p:nvPr/>
        </p:nvSpPr>
        <p:spPr>
          <a:xfrm>
            <a:off x="6315773" y="3038583"/>
            <a:ext cx="1154172" cy="35955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000" dirty="0">
                <a:latin typeface="Montserrat"/>
              </a:rPr>
              <a:t>Vectorize to fit dense section</a:t>
            </a:r>
          </a:p>
        </p:txBody>
      </p:sp>
      <p:sp>
        <p:nvSpPr>
          <p:cNvPr id="2" name="Signo de multiplicación 2">
            <a:extLst>
              <a:ext uri="{FF2B5EF4-FFF2-40B4-BE49-F238E27FC236}">
                <a16:creationId xmlns:a16="http://schemas.microsoft.com/office/drawing/2014/main" id="{C872FE58-8B6F-4407-9324-B539261C3C5C}"/>
              </a:ext>
            </a:extLst>
          </p:cNvPr>
          <p:cNvSpPr/>
          <p:nvPr/>
        </p:nvSpPr>
        <p:spPr>
          <a:xfrm>
            <a:off x="6675869" y="3012854"/>
            <a:ext cx="431515" cy="476319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s-ES">
              <a:ln>
                <a:solidFill>
                  <a:srgbClr val="FF0000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27269501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8"/>
          <p:cNvSpPr txBox="1">
            <a:spLocks noGrp="1"/>
          </p:cNvSpPr>
          <p:nvPr>
            <p:ph type="title"/>
          </p:nvPr>
        </p:nvSpPr>
        <p:spPr>
          <a:xfrm>
            <a:off x="713224" y="445025"/>
            <a:ext cx="447599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Backup – day 2</a:t>
            </a:r>
            <a:endParaRPr dirty="0"/>
          </a:p>
        </p:txBody>
      </p:sp>
      <p:pic>
        <p:nvPicPr>
          <p:cNvPr id="9" name="Picture 4" descr="La Salle URL for Android - APK Download">
            <a:extLst>
              <a:ext uri="{FF2B5EF4-FFF2-40B4-BE49-F238E27FC236}">
                <a16:creationId xmlns:a16="http://schemas.microsoft.com/office/drawing/2014/main" id="{30D1D181-C7C6-449D-B798-793016E819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0" y="4400550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284;p40">
            <a:extLst>
              <a:ext uri="{FF2B5EF4-FFF2-40B4-BE49-F238E27FC236}">
                <a16:creationId xmlns:a16="http://schemas.microsoft.com/office/drawing/2014/main" id="{EEE50844-50C8-4183-8586-04BE9FA5898B}"/>
              </a:ext>
            </a:extLst>
          </p:cNvPr>
          <p:cNvSpPr txBox="1">
            <a:spLocks/>
          </p:cNvSpPr>
          <p:nvPr/>
        </p:nvSpPr>
        <p:spPr>
          <a:xfrm>
            <a:off x="617560" y="1017725"/>
            <a:ext cx="4953458" cy="1367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r>
              <a:rPr lang="en-US" sz="1400" b="1" dirty="0">
                <a:solidFill>
                  <a:schemeClr val="dk2"/>
                </a:solidFill>
                <a:latin typeface="Montserrat"/>
                <a:sym typeface="Montserrat"/>
              </a:rPr>
              <a:t>Convolutions</a:t>
            </a:r>
          </a:p>
          <a:p>
            <a:pPr marL="285750" indent="-285750" algn="l">
              <a:buFontTx/>
              <a:buChar char="-"/>
            </a:pPr>
            <a:r>
              <a:rPr lang="en-US" sz="1400" b="1" dirty="0">
                <a:solidFill>
                  <a:schemeClr val="dk2"/>
                </a:solidFill>
                <a:latin typeface="Montserrat"/>
                <a:sym typeface="Montserrat"/>
              </a:rPr>
              <a:t>1D: </a:t>
            </a:r>
            <a:r>
              <a:rPr lang="en-US" sz="1400" dirty="0">
                <a:solidFill>
                  <a:schemeClr val="dk2"/>
                </a:solidFill>
                <a:latin typeface="Montserrat"/>
                <a:sym typeface="Montserrat"/>
              </a:rPr>
              <a:t>Between vectors and 1D kernel</a:t>
            </a:r>
          </a:p>
          <a:p>
            <a:pPr marL="285750" indent="-285750" algn="l">
              <a:buFontTx/>
              <a:buChar char="-"/>
            </a:pPr>
            <a:endParaRPr lang="en-US" sz="1400" dirty="0">
              <a:solidFill>
                <a:schemeClr val="dk2"/>
              </a:solidFill>
              <a:latin typeface="Montserrat"/>
              <a:sym typeface="Montserrat"/>
            </a:endParaRPr>
          </a:p>
          <a:p>
            <a:pPr marL="285750" indent="-285750" algn="l">
              <a:buFontTx/>
              <a:buChar char="-"/>
            </a:pPr>
            <a:endParaRPr lang="en-US" sz="1400" dirty="0">
              <a:solidFill>
                <a:schemeClr val="dk2"/>
              </a:solidFill>
              <a:latin typeface="Montserrat"/>
              <a:sym typeface="Montserrat"/>
            </a:endParaRPr>
          </a:p>
          <a:p>
            <a:pPr marL="285750" indent="-285750" algn="l">
              <a:buFontTx/>
              <a:buChar char="-"/>
            </a:pPr>
            <a:r>
              <a:rPr lang="en-US" sz="1400" b="1" dirty="0">
                <a:solidFill>
                  <a:schemeClr val="dk2"/>
                </a:solidFill>
                <a:latin typeface="Montserrat"/>
                <a:sym typeface="Montserrat"/>
              </a:rPr>
              <a:t>2D: </a:t>
            </a:r>
            <a:r>
              <a:rPr lang="en-US" sz="1400" dirty="0">
                <a:solidFill>
                  <a:schemeClr val="dk2"/>
                </a:solidFill>
                <a:latin typeface="Montserrat"/>
                <a:sym typeface="Montserrat"/>
              </a:rPr>
              <a:t>Images and 2D (matrix) kernel</a:t>
            </a:r>
            <a:endParaRPr lang="en-US" sz="1400" dirty="0">
              <a:solidFill>
                <a:schemeClr val="dk2"/>
              </a:solidFill>
              <a:latin typeface="Montserrat"/>
            </a:endParaRPr>
          </a:p>
          <a:p>
            <a:pPr marL="0" indent="0" algn="l"/>
            <a:endParaRPr lang="en-US" sz="1400" dirty="0">
              <a:solidFill>
                <a:schemeClr val="dk2"/>
              </a:solidFill>
              <a:latin typeface="Montserrat"/>
            </a:endParaRPr>
          </a:p>
          <a:p>
            <a:pPr marL="0" indent="0" algn="l"/>
            <a:endParaRPr lang="en-US" sz="1400" dirty="0">
              <a:solidFill>
                <a:schemeClr val="dk2"/>
              </a:solidFill>
              <a:latin typeface="Montserrat"/>
            </a:endParaRPr>
          </a:p>
          <a:p>
            <a:pPr marL="0" indent="0" algn="l"/>
            <a:endParaRPr lang="en-US" sz="1400" dirty="0">
              <a:solidFill>
                <a:schemeClr val="dk2"/>
              </a:solidFill>
              <a:latin typeface="Montserrat"/>
            </a:endParaRPr>
          </a:p>
        </p:txBody>
      </p:sp>
      <p:graphicFrame>
        <p:nvGraphicFramePr>
          <p:cNvPr id="5" name="Tabla 2">
            <a:extLst>
              <a:ext uri="{FF2B5EF4-FFF2-40B4-BE49-F238E27FC236}">
                <a16:creationId xmlns:a16="http://schemas.microsoft.com/office/drawing/2014/main" id="{E5A9AF23-7184-4A8C-9427-1DBC63644FBD}"/>
              </a:ext>
            </a:extLst>
          </p:cNvPr>
          <p:cNvGraphicFramePr>
            <a:graphicFrameLocks noGrp="1"/>
          </p:cNvGraphicFramePr>
          <p:nvPr/>
        </p:nvGraphicFramePr>
        <p:xfrm>
          <a:off x="4747891" y="731375"/>
          <a:ext cx="4348380" cy="304800"/>
        </p:xfrm>
        <a:graphic>
          <a:graphicData uri="http://schemas.openxmlformats.org/drawingml/2006/table">
            <a:tbl>
              <a:tblPr firstRow="1" bandRow="1">
                <a:tableStyleId>{5690B9E0-E7DB-4005-9A57-2074F94DBAF3}</a:tableStyleId>
              </a:tblPr>
              <a:tblGrid>
                <a:gridCol w="434838">
                  <a:extLst>
                    <a:ext uri="{9D8B030D-6E8A-4147-A177-3AD203B41FA5}">
                      <a16:colId xmlns:a16="http://schemas.microsoft.com/office/drawing/2014/main" val="566499054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1343820892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2407858252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497765808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1263308618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1917219284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3893620111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653587576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4254949322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139641424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2761664"/>
                  </a:ext>
                </a:extLst>
              </a:tr>
            </a:tbl>
          </a:graphicData>
        </a:graphic>
      </p:graphicFrame>
      <p:graphicFrame>
        <p:nvGraphicFramePr>
          <p:cNvPr id="6" name="Tabla 2">
            <a:extLst>
              <a:ext uri="{FF2B5EF4-FFF2-40B4-BE49-F238E27FC236}">
                <a16:creationId xmlns:a16="http://schemas.microsoft.com/office/drawing/2014/main" id="{BDF9CB7D-C607-4E81-AADA-4D31BF2E1C5E}"/>
              </a:ext>
            </a:extLst>
          </p:cNvPr>
          <p:cNvGraphicFramePr>
            <a:graphicFrameLocks noGrp="1"/>
          </p:cNvGraphicFramePr>
          <p:nvPr/>
        </p:nvGraphicFramePr>
        <p:xfrm>
          <a:off x="5189220" y="731375"/>
          <a:ext cx="1304514" cy="304800"/>
        </p:xfrm>
        <a:graphic>
          <a:graphicData uri="http://schemas.openxmlformats.org/drawingml/2006/table">
            <a:tbl>
              <a:tblPr firstRow="1" bandRow="1">
                <a:tableStyleId>{5690B9E0-E7DB-4005-9A57-2074F94DBAF3}</a:tableStyleId>
              </a:tblPr>
              <a:tblGrid>
                <a:gridCol w="434838">
                  <a:extLst>
                    <a:ext uri="{9D8B030D-6E8A-4147-A177-3AD203B41FA5}">
                      <a16:colId xmlns:a16="http://schemas.microsoft.com/office/drawing/2014/main" val="566499054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1343820892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24078582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72761664"/>
                  </a:ext>
                </a:extLst>
              </a:tr>
            </a:tbl>
          </a:graphicData>
        </a:graphic>
      </p:graphicFrame>
      <p:graphicFrame>
        <p:nvGraphicFramePr>
          <p:cNvPr id="7" name="Tabla 2">
            <a:extLst>
              <a:ext uri="{FF2B5EF4-FFF2-40B4-BE49-F238E27FC236}">
                <a16:creationId xmlns:a16="http://schemas.microsoft.com/office/drawing/2014/main" id="{A1A6D163-085D-4BE3-BD9B-3FAAB390A553}"/>
              </a:ext>
            </a:extLst>
          </p:cNvPr>
          <p:cNvGraphicFramePr>
            <a:graphicFrameLocks noGrp="1"/>
          </p:cNvGraphicFramePr>
          <p:nvPr/>
        </p:nvGraphicFramePr>
        <p:xfrm>
          <a:off x="5571018" y="1304075"/>
          <a:ext cx="2372928" cy="304800"/>
        </p:xfrm>
        <a:graphic>
          <a:graphicData uri="http://schemas.openxmlformats.org/drawingml/2006/table">
            <a:tbl>
              <a:tblPr firstRow="1" bandRow="1">
                <a:tableStyleId>{5690B9E0-E7DB-4005-9A57-2074F94DBAF3}</a:tableStyleId>
              </a:tblPr>
              <a:tblGrid>
                <a:gridCol w="395488">
                  <a:extLst>
                    <a:ext uri="{9D8B030D-6E8A-4147-A177-3AD203B41FA5}">
                      <a16:colId xmlns:a16="http://schemas.microsoft.com/office/drawing/2014/main" val="566499054"/>
                    </a:ext>
                  </a:extLst>
                </a:gridCol>
                <a:gridCol w="395488">
                  <a:extLst>
                    <a:ext uri="{9D8B030D-6E8A-4147-A177-3AD203B41FA5}">
                      <a16:colId xmlns:a16="http://schemas.microsoft.com/office/drawing/2014/main" val="3548843485"/>
                    </a:ext>
                  </a:extLst>
                </a:gridCol>
                <a:gridCol w="395488">
                  <a:extLst>
                    <a:ext uri="{9D8B030D-6E8A-4147-A177-3AD203B41FA5}">
                      <a16:colId xmlns:a16="http://schemas.microsoft.com/office/drawing/2014/main" val="201820255"/>
                    </a:ext>
                  </a:extLst>
                </a:gridCol>
                <a:gridCol w="395488">
                  <a:extLst>
                    <a:ext uri="{9D8B030D-6E8A-4147-A177-3AD203B41FA5}">
                      <a16:colId xmlns:a16="http://schemas.microsoft.com/office/drawing/2014/main" val="1145134563"/>
                    </a:ext>
                  </a:extLst>
                </a:gridCol>
                <a:gridCol w="395488">
                  <a:extLst>
                    <a:ext uri="{9D8B030D-6E8A-4147-A177-3AD203B41FA5}">
                      <a16:colId xmlns:a16="http://schemas.microsoft.com/office/drawing/2014/main" val="1027914252"/>
                    </a:ext>
                  </a:extLst>
                </a:gridCol>
                <a:gridCol w="395488">
                  <a:extLst>
                    <a:ext uri="{9D8B030D-6E8A-4147-A177-3AD203B41FA5}">
                      <a16:colId xmlns:a16="http://schemas.microsoft.com/office/drawing/2014/main" val="314306578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>
                          <a:solidFill>
                            <a:srgbClr val="FF0000"/>
                          </a:solidFill>
                        </a:rPr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>
                          <a:solidFill>
                            <a:srgbClr val="FF0000"/>
                          </a:solidFill>
                        </a:rPr>
                        <a:t>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>
                          <a:solidFill>
                            <a:srgbClr val="FF0000"/>
                          </a:solidFill>
                        </a:rPr>
                        <a:t>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2761664"/>
                  </a:ext>
                </a:extLst>
              </a:tr>
            </a:tbl>
          </a:graphicData>
        </a:graphic>
      </p:graphicFrame>
      <p:graphicFrame>
        <p:nvGraphicFramePr>
          <p:cNvPr id="8" name="Tabla 2">
            <a:extLst>
              <a:ext uri="{FF2B5EF4-FFF2-40B4-BE49-F238E27FC236}">
                <a16:creationId xmlns:a16="http://schemas.microsoft.com/office/drawing/2014/main" id="{292B753D-7089-4A22-9139-82E675CB8B3A}"/>
              </a:ext>
            </a:extLst>
          </p:cNvPr>
          <p:cNvGraphicFramePr>
            <a:graphicFrameLocks noGrp="1"/>
          </p:cNvGraphicFramePr>
          <p:nvPr/>
        </p:nvGraphicFramePr>
        <p:xfrm>
          <a:off x="5571018" y="1737695"/>
          <a:ext cx="2372928" cy="304800"/>
        </p:xfrm>
        <a:graphic>
          <a:graphicData uri="http://schemas.openxmlformats.org/drawingml/2006/table">
            <a:tbl>
              <a:tblPr firstRow="1" bandRow="1">
                <a:tableStyleId>{5690B9E0-E7DB-4005-9A57-2074F94DBAF3}</a:tableStyleId>
              </a:tblPr>
              <a:tblGrid>
                <a:gridCol w="395488">
                  <a:extLst>
                    <a:ext uri="{9D8B030D-6E8A-4147-A177-3AD203B41FA5}">
                      <a16:colId xmlns:a16="http://schemas.microsoft.com/office/drawing/2014/main" val="566499054"/>
                    </a:ext>
                  </a:extLst>
                </a:gridCol>
                <a:gridCol w="395488">
                  <a:extLst>
                    <a:ext uri="{9D8B030D-6E8A-4147-A177-3AD203B41FA5}">
                      <a16:colId xmlns:a16="http://schemas.microsoft.com/office/drawing/2014/main" val="3548843485"/>
                    </a:ext>
                  </a:extLst>
                </a:gridCol>
                <a:gridCol w="395488">
                  <a:extLst>
                    <a:ext uri="{9D8B030D-6E8A-4147-A177-3AD203B41FA5}">
                      <a16:colId xmlns:a16="http://schemas.microsoft.com/office/drawing/2014/main" val="201820255"/>
                    </a:ext>
                  </a:extLst>
                </a:gridCol>
                <a:gridCol w="395488">
                  <a:extLst>
                    <a:ext uri="{9D8B030D-6E8A-4147-A177-3AD203B41FA5}">
                      <a16:colId xmlns:a16="http://schemas.microsoft.com/office/drawing/2014/main" val="1145134563"/>
                    </a:ext>
                  </a:extLst>
                </a:gridCol>
                <a:gridCol w="395488">
                  <a:extLst>
                    <a:ext uri="{9D8B030D-6E8A-4147-A177-3AD203B41FA5}">
                      <a16:colId xmlns:a16="http://schemas.microsoft.com/office/drawing/2014/main" val="1027914252"/>
                    </a:ext>
                  </a:extLst>
                </a:gridCol>
                <a:gridCol w="395488">
                  <a:extLst>
                    <a:ext uri="{9D8B030D-6E8A-4147-A177-3AD203B41FA5}">
                      <a16:colId xmlns:a16="http://schemas.microsoft.com/office/drawing/2014/main" val="314306578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2761664"/>
                  </a:ext>
                </a:extLst>
              </a:tr>
            </a:tbl>
          </a:graphicData>
        </a:graphic>
      </p:graphicFrame>
      <p:graphicFrame>
        <p:nvGraphicFramePr>
          <p:cNvPr id="12" name="Tabla 3">
            <a:extLst>
              <a:ext uri="{FF2B5EF4-FFF2-40B4-BE49-F238E27FC236}">
                <a16:creationId xmlns:a16="http://schemas.microsoft.com/office/drawing/2014/main" id="{0E13C710-0FEA-4254-9B15-B8BD92F6A60B}"/>
              </a:ext>
            </a:extLst>
          </p:cNvPr>
          <p:cNvGraphicFramePr>
            <a:graphicFrameLocks noGrp="1"/>
          </p:cNvGraphicFramePr>
          <p:nvPr/>
        </p:nvGraphicFramePr>
        <p:xfrm>
          <a:off x="2533464" y="2721820"/>
          <a:ext cx="1306748" cy="1112520"/>
        </p:xfrm>
        <a:graphic>
          <a:graphicData uri="http://schemas.openxmlformats.org/drawingml/2006/table">
            <a:tbl>
              <a:tblPr firstRow="1" bandRow="1">
                <a:tableStyleId>{5690B9E0-E7DB-4005-9A57-2074F94DBAF3}</a:tableStyleId>
              </a:tblPr>
              <a:tblGrid>
                <a:gridCol w="435890">
                  <a:extLst>
                    <a:ext uri="{9D8B030D-6E8A-4147-A177-3AD203B41FA5}">
                      <a16:colId xmlns:a16="http://schemas.microsoft.com/office/drawing/2014/main" val="3162733628"/>
                    </a:ext>
                  </a:extLst>
                </a:gridCol>
                <a:gridCol w="435429">
                  <a:extLst>
                    <a:ext uri="{9D8B030D-6E8A-4147-A177-3AD203B41FA5}">
                      <a16:colId xmlns:a16="http://schemas.microsoft.com/office/drawing/2014/main" val="2269942011"/>
                    </a:ext>
                  </a:extLst>
                </a:gridCol>
                <a:gridCol w="435429">
                  <a:extLst>
                    <a:ext uri="{9D8B030D-6E8A-4147-A177-3AD203B41FA5}">
                      <a16:colId xmlns:a16="http://schemas.microsoft.com/office/drawing/2014/main" val="27829812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-1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1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5601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-2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2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52476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-1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1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5443984"/>
                  </a:ext>
                </a:extLst>
              </a:tr>
            </a:tbl>
          </a:graphicData>
        </a:graphic>
      </p:graphicFrame>
      <p:graphicFrame>
        <p:nvGraphicFramePr>
          <p:cNvPr id="13" name="Tabla 3">
            <a:extLst>
              <a:ext uri="{FF2B5EF4-FFF2-40B4-BE49-F238E27FC236}">
                <a16:creationId xmlns:a16="http://schemas.microsoft.com/office/drawing/2014/main" id="{70FD7583-0E96-41C3-AEFF-0BA675F4EFA8}"/>
              </a:ext>
            </a:extLst>
          </p:cNvPr>
          <p:cNvGraphicFramePr>
            <a:graphicFrameLocks noGrp="1"/>
          </p:cNvGraphicFramePr>
          <p:nvPr/>
        </p:nvGraphicFramePr>
        <p:xfrm>
          <a:off x="3998265" y="2721820"/>
          <a:ext cx="1306748" cy="1112520"/>
        </p:xfrm>
        <a:graphic>
          <a:graphicData uri="http://schemas.openxmlformats.org/drawingml/2006/table">
            <a:tbl>
              <a:tblPr firstRow="1" bandRow="1">
                <a:tableStyleId>{5690B9E0-E7DB-4005-9A57-2074F94DBAF3}</a:tableStyleId>
              </a:tblPr>
              <a:tblGrid>
                <a:gridCol w="435890">
                  <a:extLst>
                    <a:ext uri="{9D8B030D-6E8A-4147-A177-3AD203B41FA5}">
                      <a16:colId xmlns:a16="http://schemas.microsoft.com/office/drawing/2014/main" val="3162733628"/>
                    </a:ext>
                  </a:extLst>
                </a:gridCol>
                <a:gridCol w="435429">
                  <a:extLst>
                    <a:ext uri="{9D8B030D-6E8A-4147-A177-3AD203B41FA5}">
                      <a16:colId xmlns:a16="http://schemas.microsoft.com/office/drawing/2014/main" val="2269942011"/>
                    </a:ext>
                  </a:extLst>
                </a:gridCol>
                <a:gridCol w="435429">
                  <a:extLst>
                    <a:ext uri="{9D8B030D-6E8A-4147-A177-3AD203B41FA5}">
                      <a16:colId xmlns:a16="http://schemas.microsoft.com/office/drawing/2014/main" val="27829812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2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1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5601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0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52476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-1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-2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-1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5443984"/>
                  </a:ext>
                </a:extLst>
              </a:tr>
            </a:tbl>
          </a:graphicData>
        </a:graphic>
      </p:graphicFrame>
      <p:sp>
        <p:nvSpPr>
          <p:cNvPr id="14" name="Google Shape;284;p40">
            <a:extLst>
              <a:ext uri="{FF2B5EF4-FFF2-40B4-BE49-F238E27FC236}">
                <a16:creationId xmlns:a16="http://schemas.microsoft.com/office/drawing/2014/main" id="{ED2C09E7-BB01-4DEF-811B-F0EE207960F4}"/>
              </a:ext>
            </a:extLst>
          </p:cNvPr>
          <p:cNvSpPr txBox="1">
            <a:spLocks/>
          </p:cNvSpPr>
          <p:nvPr/>
        </p:nvSpPr>
        <p:spPr>
          <a:xfrm>
            <a:off x="2959430" y="3815253"/>
            <a:ext cx="444472" cy="364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r>
              <a:rPr lang="en-US" sz="1400" dirty="0">
                <a:solidFill>
                  <a:schemeClr val="dk2"/>
                </a:solidFill>
                <a:latin typeface="Montserrat"/>
                <a:sym typeface="Montserrat"/>
              </a:rPr>
              <a:t>Gx</a:t>
            </a:r>
            <a:endParaRPr lang="en-US" sz="800" dirty="0">
              <a:solidFill>
                <a:schemeClr val="dk2"/>
              </a:solidFill>
              <a:latin typeface="Montserrat"/>
            </a:endParaRPr>
          </a:p>
        </p:txBody>
      </p:sp>
      <p:sp>
        <p:nvSpPr>
          <p:cNvPr id="15" name="Google Shape;284;p40">
            <a:extLst>
              <a:ext uri="{FF2B5EF4-FFF2-40B4-BE49-F238E27FC236}">
                <a16:creationId xmlns:a16="http://schemas.microsoft.com/office/drawing/2014/main" id="{5C1F52DC-79A7-4E29-B220-5A312DF0CB7C}"/>
              </a:ext>
            </a:extLst>
          </p:cNvPr>
          <p:cNvSpPr txBox="1">
            <a:spLocks/>
          </p:cNvSpPr>
          <p:nvPr/>
        </p:nvSpPr>
        <p:spPr>
          <a:xfrm>
            <a:off x="4429403" y="3815253"/>
            <a:ext cx="444472" cy="364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r>
              <a:rPr lang="en-US" sz="1400" dirty="0" err="1">
                <a:solidFill>
                  <a:schemeClr val="dk2"/>
                </a:solidFill>
                <a:latin typeface="Montserrat"/>
                <a:sym typeface="Montserrat"/>
              </a:rPr>
              <a:t>Gy</a:t>
            </a:r>
            <a:endParaRPr lang="en-US" sz="800" dirty="0">
              <a:solidFill>
                <a:schemeClr val="dk2"/>
              </a:solidFill>
              <a:latin typeface="Montserrat"/>
            </a:endParaRPr>
          </a:p>
        </p:txBody>
      </p:sp>
      <p:pic>
        <p:nvPicPr>
          <p:cNvPr id="16" name="Picture 2" descr="OpenCV: Image Gradients">
            <a:extLst>
              <a:ext uri="{FF2B5EF4-FFF2-40B4-BE49-F238E27FC236}">
                <a16:creationId xmlns:a16="http://schemas.microsoft.com/office/drawing/2014/main" id="{A5AFE558-6FD6-438F-87F6-3FCD9117B7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5" r="50000" b="50228"/>
          <a:stretch/>
        </p:blipFill>
        <p:spPr bwMode="auto">
          <a:xfrm>
            <a:off x="468855" y="2440004"/>
            <a:ext cx="1491969" cy="1605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OpenCV: Image Gradients">
            <a:extLst>
              <a:ext uri="{FF2B5EF4-FFF2-40B4-BE49-F238E27FC236}">
                <a16:creationId xmlns:a16="http://schemas.microsoft.com/office/drawing/2014/main" id="{F5D3F7CF-368E-4C35-AAF0-F514AF445D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50000" r="-40"/>
          <a:stretch/>
        </p:blipFill>
        <p:spPr bwMode="auto">
          <a:xfrm>
            <a:off x="5951433" y="2440004"/>
            <a:ext cx="2968788" cy="1605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963787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La Salle URL for Android - APK Download">
            <a:extLst>
              <a:ext uri="{FF2B5EF4-FFF2-40B4-BE49-F238E27FC236}">
                <a16:creationId xmlns:a16="http://schemas.microsoft.com/office/drawing/2014/main" id="{5B228BD3-A51E-41CA-BC66-19015E77B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0" y="4400550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320;p44">
            <a:extLst>
              <a:ext uri="{FF2B5EF4-FFF2-40B4-BE49-F238E27FC236}">
                <a16:creationId xmlns:a16="http://schemas.microsoft.com/office/drawing/2014/main" id="{FA4E0A82-289C-45D2-8A01-6097904CC35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07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chemeClr val="dk2"/>
              </a:buClr>
              <a:buSzPts val="1100"/>
            </a:pPr>
            <a:r>
              <a:rPr lang="en" dirty="0"/>
              <a:t>1D Convolutions  </a:t>
            </a:r>
            <a:endParaRPr dirty="0"/>
          </a:p>
        </p:txBody>
      </p:sp>
      <p:sp>
        <p:nvSpPr>
          <p:cNvPr id="10" name="Google Shape;284;p40">
            <a:extLst>
              <a:ext uri="{FF2B5EF4-FFF2-40B4-BE49-F238E27FC236}">
                <a16:creationId xmlns:a16="http://schemas.microsoft.com/office/drawing/2014/main" id="{4080EC44-89A8-4B25-93B2-FBE375E1F4C3}"/>
              </a:ext>
            </a:extLst>
          </p:cNvPr>
          <p:cNvSpPr txBox="1">
            <a:spLocks/>
          </p:cNvSpPr>
          <p:nvPr/>
        </p:nvSpPr>
        <p:spPr>
          <a:xfrm>
            <a:off x="713224" y="1017725"/>
            <a:ext cx="8050947" cy="1029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endParaRPr lang="en-US" sz="1400" dirty="0">
              <a:solidFill>
                <a:schemeClr val="dk2"/>
              </a:solidFill>
              <a:latin typeface="Montserrat"/>
              <a:sym typeface="Montserrat"/>
            </a:endParaRPr>
          </a:p>
        </p:txBody>
      </p:sp>
      <p:sp>
        <p:nvSpPr>
          <p:cNvPr id="17" name="Google Shape;284;p40">
            <a:extLst>
              <a:ext uri="{FF2B5EF4-FFF2-40B4-BE49-F238E27FC236}">
                <a16:creationId xmlns:a16="http://schemas.microsoft.com/office/drawing/2014/main" id="{3CDC7F9F-9D49-4352-8A27-6F43AACB4D44}"/>
              </a:ext>
            </a:extLst>
          </p:cNvPr>
          <p:cNvSpPr txBox="1">
            <a:spLocks/>
          </p:cNvSpPr>
          <p:nvPr/>
        </p:nvSpPr>
        <p:spPr>
          <a:xfrm>
            <a:off x="713224" y="1017725"/>
            <a:ext cx="8050947" cy="6774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r>
              <a:rPr lang="en-US" sz="1400" dirty="0">
                <a:solidFill>
                  <a:schemeClr val="dk2"/>
                </a:solidFill>
                <a:latin typeface="Montserrat"/>
                <a:sym typeface="Montserrat"/>
              </a:rPr>
              <a:t>To tackle this problem, adding a </a:t>
            </a:r>
            <a:r>
              <a:rPr lang="en-US" sz="1400" b="1" dirty="0">
                <a:solidFill>
                  <a:schemeClr val="dk2"/>
                </a:solidFill>
                <a:latin typeface="Montserrat"/>
                <a:sym typeface="Montserrat"/>
              </a:rPr>
              <a:t>dense </a:t>
            </a:r>
            <a:r>
              <a:rPr lang="en-US" sz="1400" dirty="0">
                <a:solidFill>
                  <a:schemeClr val="dk2"/>
                </a:solidFill>
                <a:latin typeface="Montserrat"/>
                <a:sym typeface="Montserrat"/>
              </a:rPr>
              <a:t>structure (sounds familiar) is enough to extract the knowledge for predictions.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DFD4A9B8-BCA5-4CF0-B345-BD862FBB393B}"/>
              </a:ext>
            </a:extLst>
          </p:cNvPr>
          <p:cNvSpPr txBox="1"/>
          <p:nvPr/>
        </p:nvSpPr>
        <p:spPr>
          <a:xfrm>
            <a:off x="1472711" y="1678247"/>
            <a:ext cx="6602144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model</a:t>
            </a:r>
            <a:r>
              <a:rPr lang="es-E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 </a:t>
            </a:r>
            <a:r>
              <a:rPr lang="es-E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models.Sequential</a:t>
            </a:r>
            <a:r>
              <a:rPr lang="es-E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</a:t>
            </a:r>
          </a:p>
          <a:p>
            <a:r>
              <a:rPr lang="es-E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model.add</a:t>
            </a:r>
            <a:r>
              <a:rPr lang="es-E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(tf.keras.layers.Conv1D(</a:t>
            </a:r>
            <a:r>
              <a:rPr lang="es-E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filters</a:t>
            </a:r>
            <a:r>
              <a:rPr lang="es-E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s-ES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es-E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</a:p>
          <a:p>
            <a:r>
              <a:rPr lang="es-E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                           </a:t>
            </a:r>
            <a:r>
              <a:rPr lang="es-E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kernel_size</a:t>
            </a:r>
            <a:r>
              <a:rPr lang="es-E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s-ES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3</a:t>
            </a:r>
            <a:r>
              <a:rPr lang="es-E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</a:p>
          <a:p>
            <a:r>
              <a:rPr lang="es-E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                           </a:t>
            </a:r>
            <a:r>
              <a:rPr lang="es-E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input_shape</a:t>
            </a:r>
            <a:r>
              <a:rPr lang="es-E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=(</a:t>
            </a:r>
            <a:r>
              <a:rPr lang="es-ES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50</a:t>
            </a:r>
            <a:r>
              <a:rPr lang="es-E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s-ES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es-E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)))</a:t>
            </a:r>
          </a:p>
          <a:p>
            <a:endParaRPr lang="es-ES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s-E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model.add</a:t>
            </a:r>
            <a:r>
              <a:rPr lang="es-E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s-E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tf.keras.layers.Flatten</a:t>
            </a:r>
            <a:r>
              <a:rPr lang="es-E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())</a:t>
            </a:r>
          </a:p>
          <a:p>
            <a:endParaRPr lang="es-ES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s-E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model.add</a:t>
            </a:r>
            <a:r>
              <a:rPr lang="es-E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s-E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tf.keras.layers.Dense</a:t>
            </a:r>
            <a:r>
              <a:rPr lang="es-E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s-ES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es-E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))</a:t>
            </a:r>
          </a:p>
          <a:p>
            <a:br>
              <a:rPr lang="es-E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es-E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model.</a:t>
            </a:r>
            <a:r>
              <a:rPr lang="es-ES" b="0" dirty="0" err="1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compile</a:t>
            </a:r>
            <a:r>
              <a:rPr lang="es-E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s-E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optimizer</a:t>
            </a:r>
            <a:r>
              <a:rPr lang="es-E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s-ES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s-ES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sgd</a:t>
            </a:r>
            <a:r>
              <a:rPr lang="es-ES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s-E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s-E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loss</a:t>
            </a:r>
            <a:r>
              <a:rPr lang="es-E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s-ES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s-ES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mse</a:t>
            </a:r>
            <a:r>
              <a:rPr lang="es-ES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s-E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</p:txBody>
      </p:sp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EE877547-531F-4679-9C7F-A2840D0F0F92}"/>
              </a:ext>
            </a:extLst>
          </p:cNvPr>
          <p:cNvSpPr/>
          <p:nvPr/>
        </p:nvSpPr>
        <p:spPr>
          <a:xfrm>
            <a:off x="1472711" y="2764302"/>
            <a:ext cx="3930866" cy="250846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290ECAB2-5AC2-4F9A-8FDF-6D4BC764B2D2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5403577" y="2889725"/>
            <a:ext cx="912196" cy="32233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ángulo: esquinas redondeadas 12">
            <a:extLst>
              <a:ext uri="{FF2B5EF4-FFF2-40B4-BE49-F238E27FC236}">
                <a16:creationId xmlns:a16="http://schemas.microsoft.com/office/drawing/2014/main" id="{10B052D6-8F8C-4111-9E84-D800E7869F5F}"/>
              </a:ext>
            </a:extLst>
          </p:cNvPr>
          <p:cNvSpPr/>
          <p:nvPr/>
        </p:nvSpPr>
        <p:spPr>
          <a:xfrm>
            <a:off x="1472711" y="3193274"/>
            <a:ext cx="3802674" cy="250846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9E1C8771-14F5-4A08-98D3-548BB5E01D4F}"/>
              </a:ext>
            </a:extLst>
          </p:cNvPr>
          <p:cNvCxnSpPr>
            <a:cxnSpLocks/>
            <a:endCxn id="13" idx="3"/>
          </p:cNvCxnSpPr>
          <p:nvPr/>
        </p:nvCxnSpPr>
        <p:spPr>
          <a:xfrm flipH="1" flipV="1">
            <a:off x="5275385" y="3318697"/>
            <a:ext cx="1040388" cy="32233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Google Shape;461;p52">
            <a:extLst>
              <a:ext uri="{FF2B5EF4-FFF2-40B4-BE49-F238E27FC236}">
                <a16:creationId xmlns:a16="http://schemas.microsoft.com/office/drawing/2014/main" id="{54ADC968-3242-4A0C-8477-FD6D45D38B4F}"/>
              </a:ext>
            </a:extLst>
          </p:cNvPr>
          <p:cNvSpPr txBox="1">
            <a:spLocks/>
          </p:cNvSpPr>
          <p:nvPr/>
        </p:nvSpPr>
        <p:spPr>
          <a:xfrm>
            <a:off x="6321545" y="3450237"/>
            <a:ext cx="1361990" cy="37687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000" dirty="0">
                <a:latin typeface="Montserrat"/>
              </a:rPr>
              <a:t>Our dense layer (output too)</a:t>
            </a:r>
          </a:p>
        </p:txBody>
      </p:sp>
      <p:sp>
        <p:nvSpPr>
          <p:cNvPr id="2" name="Google Shape;461;p52">
            <a:extLst>
              <a:ext uri="{FF2B5EF4-FFF2-40B4-BE49-F238E27FC236}">
                <a16:creationId xmlns:a16="http://schemas.microsoft.com/office/drawing/2014/main" id="{A9DB6288-AF26-4A22-B18D-018DBA258582}"/>
              </a:ext>
            </a:extLst>
          </p:cNvPr>
          <p:cNvSpPr txBox="1">
            <a:spLocks/>
          </p:cNvSpPr>
          <p:nvPr/>
        </p:nvSpPr>
        <p:spPr>
          <a:xfrm>
            <a:off x="6315773" y="3038583"/>
            <a:ext cx="1154172" cy="35955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000" dirty="0">
                <a:latin typeface="Montserrat"/>
              </a:rPr>
              <a:t>Vectorize to fit dense section</a:t>
            </a:r>
          </a:p>
        </p:txBody>
      </p:sp>
      <p:sp>
        <p:nvSpPr>
          <p:cNvPr id="3" name="Signo de multiplicación 2">
            <a:extLst>
              <a:ext uri="{FF2B5EF4-FFF2-40B4-BE49-F238E27FC236}">
                <a16:creationId xmlns:a16="http://schemas.microsoft.com/office/drawing/2014/main" id="{F523B934-4BDC-494F-9FE6-06DD9F5C038F}"/>
              </a:ext>
            </a:extLst>
          </p:cNvPr>
          <p:cNvSpPr/>
          <p:nvPr/>
        </p:nvSpPr>
        <p:spPr>
          <a:xfrm>
            <a:off x="6675869" y="3012854"/>
            <a:ext cx="431515" cy="476319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s-ES">
              <a:ln>
                <a:solidFill>
                  <a:srgbClr val="FF0000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2739376782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La Salle URL for Android - APK Download">
            <a:extLst>
              <a:ext uri="{FF2B5EF4-FFF2-40B4-BE49-F238E27FC236}">
                <a16:creationId xmlns:a16="http://schemas.microsoft.com/office/drawing/2014/main" id="{5B228BD3-A51E-41CA-BC66-19015E77B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0" y="4400550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320;p44">
            <a:extLst>
              <a:ext uri="{FF2B5EF4-FFF2-40B4-BE49-F238E27FC236}">
                <a16:creationId xmlns:a16="http://schemas.microsoft.com/office/drawing/2014/main" id="{FA4E0A82-289C-45D2-8A01-6097904CC35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07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chemeClr val="dk2"/>
              </a:buClr>
              <a:buSzPts val="1100"/>
            </a:pPr>
            <a:r>
              <a:rPr lang="en" dirty="0"/>
              <a:t>1D Convolutions  </a:t>
            </a:r>
            <a:endParaRPr dirty="0"/>
          </a:p>
        </p:txBody>
      </p:sp>
      <p:sp>
        <p:nvSpPr>
          <p:cNvPr id="10" name="Google Shape;284;p40">
            <a:extLst>
              <a:ext uri="{FF2B5EF4-FFF2-40B4-BE49-F238E27FC236}">
                <a16:creationId xmlns:a16="http://schemas.microsoft.com/office/drawing/2014/main" id="{4080EC44-89A8-4B25-93B2-FBE375E1F4C3}"/>
              </a:ext>
            </a:extLst>
          </p:cNvPr>
          <p:cNvSpPr txBox="1">
            <a:spLocks/>
          </p:cNvSpPr>
          <p:nvPr/>
        </p:nvSpPr>
        <p:spPr>
          <a:xfrm>
            <a:off x="713224" y="1017725"/>
            <a:ext cx="8050947" cy="1029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endParaRPr lang="en-US" sz="1400" dirty="0">
              <a:solidFill>
                <a:schemeClr val="dk2"/>
              </a:solidFill>
              <a:latin typeface="Montserrat"/>
              <a:sym typeface="Montserrat"/>
            </a:endParaRPr>
          </a:p>
        </p:txBody>
      </p:sp>
      <p:sp>
        <p:nvSpPr>
          <p:cNvPr id="17" name="Google Shape;284;p40">
            <a:extLst>
              <a:ext uri="{FF2B5EF4-FFF2-40B4-BE49-F238E27FC236}">
                <a16:creationId xmlns:a16="http://schemas.microsoft.com/office/drawing/2014/main" id="{3CDC7F9F-9D49-4352-8A27-6F43AACB4D44}"/>
              </a:ext>
            </a:extLst>
          </p:cNvPr>
          <p:cNvSpPr txBox="1">
            <a:spLocks/>
          </p:cNvSpPr>
          <p:nvPr/>
        </p:nvSpPr>
        <p:spPr>
          <a:xfrm>
            <a:off x="713224" y="1017725"/>
            <a:ext cx="8050947" cy="6774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r>
              <a:rPr lang="en-US" sz="1400" dirty="0">
                <a:solidFill>
                  <a:schemeClr val="dk2"/>
                </a:solidFill>
                <a:latin typeface="Montserrat"/>
                <a:sym typeface="Montserrat"/>
              </a:rPr>
              <a:t>To tackle this problem, adding a </a:t>
            </a:r>
            <a:r>
              <a:rPr lang="en-US" sz="1400" b="1" dirty="0">
                <a:solidFill>
                  <a:schemeClr val="dk2"/>
                </a:solidFill>
                <a:latin typeface="Montserrat"/>
                <a:sym typeface="Montserrat"/>
              </a:rPr>
              <a:t>dense </a:t>
            </a:r>
            <a:r>
              <a:rPr lang="en-US" sz="1400" dirty="0">
                <a:solidFill>
                  <a:schemeClr val="dk2"/>
                </a:solidFill>
                <a:latin typeface="Montserrat"/>
                <a:sym typeface="Montserrat"/>
              </a:rPr>
              <a:t>structure (sounds familiar) is enough to extract the knowledge for predictions.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DFD4A9B8-BCA5-4CF0-B345-BD862FBB393B}"/>
              </a:ext>
            </a:extLst>
          </p:cNvPr>
          <p:cNvSpPr txBox="1"/>
          <p:nvPr/>
        </p:nvSpPr>
        <p:spPr>
          <a:xfrm>
            <a:off x="1472711" y="1678247"/>
            <a:ext cx="6602144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model</a:t>
            </a:r>
            <a:r>
              <a:rPr lang="es-E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 </a:t>
            </a:r>
            <a:r>
              <a:rPr lang="es-E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models.Sequential</a:t>
            </a:r>
            <a:r>
              <a:rPr lang="es-E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</a:t>
            </a:r>
          </a:p>
          <a:p>
            <a:r>
              <a:rPr lang="es-E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model.add</a:t>
            </a:r>
            <a:r>
              <a:rPr lang="es-E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(tf.keras.layers.Conv1D(</a:t>
            </a:r>
            <a:r>
              <a:rPr lang="es-E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filters</a:t>
            </a:r>
            <a:r>
              <a:rPr lang="es-E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s-ES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es-E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</a:p>
          <a:p>
            <a:r>
              <a:rPr lang="es-E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                           </a:t>
            </a:r>
            <a:r>
              <a:rPr lang="es-E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kernel_size</a:t>
            </a:r>
            <a:r>
              <a:rPr lang="es-E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s-ES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3</a:t>
            </a:r>
            <a:r>
              <a:rPr lang="es-E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</a:p>
          <a:p>
            <a:r>
              <a:rPr lang="es-E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                           </a:t>
            </a:r>
            <a:r>
              <a:rPr lang="es-E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input_shape</a:t>
            </a:r>
            <a:r>
              <a:rPr lang="es-E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=(</a:t>
            </a:r>
            <a:r>
              <a:rPr lang="es-ES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50</a:t>
            </a:r>
            <a:r>
              <a:rPr lang="es-E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s-ES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es-E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)))</a:t>
            </a:r>
          </a:p>
          <a:p>
            <a:endParaRPr lang="es-ES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s-E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model.add</a:t>
            </a:r>
            <a:r>
              <a:rPr lang="es-E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s-E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tf.keras.layers.Flatten</a:t>
            </a:r>
            <a:r>
              <a:rPr lang="es-E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())</a:t>
            </a:r>
          </a:p>
          <a:p>
            <a:endParaRPr lang="es-ES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s-E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model.add</a:t>
            </a:r>
            <a:r>
              <a:rPr lang="es-E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s-E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tf.keras.layers.Dense</a:t>
            </a:r>
            <a:r>
              <a:rPr lang="es-E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s-ES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es-E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))</a:t>
            </a:r>
          </a:p>
          <a:p>
            <a:br>
              <a:rPr lang="es-E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es-E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model.</a:t>
            </a:r>
            <a:r>
              <a:rPr lang="es-ES" b="0" dirty="0" err="1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compile</a:t>
            </a:r>
            <a:r>
              <a:rPr lang="es-E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s-E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optimizer</a:t>
            </a:r>
            <a:r>
              <a:rPr lang="es-E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s-ES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s-ES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sgd</a:t>
            </a:r>
            <a:r>
              <a:rPr lang="es-ES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s-E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s-E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loss</a:t>
            </a:r>
            <a:r>
              <a:rPr lang="es-E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s-ES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s-ES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mse</a:t>
            </a:r>
            <a:r>
              <a:rPr lang="es-ES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s-E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</p:txBody>
      </p:sp>
      <p:sp>
        <p:nvSpPr>
          <p:cNvPr id="14" name="Rectángulo: esquinas redondeadas 13">
            <a:extLst>
              <a:ext uri="{FF2B5EF4-FFF2-40B4-BE49-F238E27FC236}">
                <a16:creationId xmlns:a16="http://schemas.microsoft.com/office/drawing/2014/main" id="{69261900-AD91-4414-8154-FD1B50EA07F9}"/>
              </a:ext>
            </a:extLst>
          </p:cNvPr>
          <p:cNvSpPr/>
          <p:nvPr/>
        </p:nvSpPr>
        <p:spPr>
          <a:xfrm>
            <a:off x="1472711" y="2764302"/>
            <a:ext cx="3930866" cy="250846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id="{D316C684-892A-489B-B554-CFC6069C9272}"/>
              </a:ext>
            </a:extLst>
          </p:cNvPr>
          <p:cNvCxnSpPr>
            <a:cxnSpLocks/>
            <a:endCxn id="14" idx="3"/>
          </p:cNvCxnSpPr>
          <p:nvPr/>
        </p:nvCxnSpPr>
        <p:spPr>
          <a:xfrm flipH="1" flipV="1">
            <a:off x="5403577" y="2889725"/>
            <a:ext cx="912196" cy="32233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Google Shape;461;p52">
            <a:extLst>
              <a:ext uri="{FF2B5EF4-FFF2-40B4-BE49-F238E27FC236}">
                <a16:creationId xmlns:a16="http://schemas.microsoft.com/office/drawing/2014/main" id="{34C04596-FC5B-4821-B962-9E04FB8AA0C0}"/>
              </a:ext>
            </a:extLst>
          </p:cNvPr>
          <p:cNvSpPr txBox="1">
            <a:spLocks/>
          </p:cNvSpPr>
          <p:nvPr/>
        </p:nvSpPr>
        <p:spPr>
          <a:xfrm>
            <a:off x="6315773" y="3038583"/>
            <a:ext cx="1154172" cy="35955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000" dirty="0">
                <a:latin typeface="Montserrat"/>
              </a:rPr>
              <a:t>Vectorize to fit dense section</a:t>
            </a:r>
          </a:p>
        </p:txBody>
      </p:sp>
      <p:sp>
        <p:nvSpPr>
          <p:cNvPr id="20" name="Rectángulo: esquinas redondeadas 19">
            <a:extLst>
              <a:ext uri="{FF2B5EF4-FFF2-40B4-BE49-F238E27FC236}">
                <a16:creationId xmlns:a16="http://schemas.microsoft.com/office/drawing/2014/main" id="{367A17CD-235E-4C1F-BB13-1252CFF71F62}"/>
              </a:ext>
            </a:extLst>
          </p:cNvPr>
          <p:cNvSpPr/>
          <p:nvPr/>
        </p:nvSpPr>
        <p:spPr>
          <a:xfrm>
            <a:off x="1472711" y="3193274"/>
            <a:ext cx="3802674" cy="250846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83808262-4276-4559-AEF9-5468C05D4C08}"/>
              </a:ext>
            </a:extLst>
          </p:cNvPr>
          <p:cNvCxnSpPr>
            <a:cxnSpLocks/>
            <a:endCxn id="20" idx="3"/>
          </p:cNvCxnSpPr>
          <p:nvPr/>
        </p:nvCxnSpPr>
        <p:spPr>
          <a:xfrm flipH="1" flipV="1">
            <a:off x="5275385" y="3318697"/>
            <a:ext cx="1040388" cy="32233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ángulo: esquinas redondeadas 23">
            <a:extLst>
              <a:ext uri="{FF2B5EF4-FFF2-40B4-BE49-F238E27FC236}">
                <a16:creationId xmlns:a16="http://schemas.microsoft.com/office/drawing/2014/main" id="{AD1D4E4F-5436-40DB-9A19-2958F4B8C71E}"/>
              </a:ext>
            </a:extLst>
          </p:cNvPr>
          <p:cNvSpPr/>
          <p:nvPr/>
        </p:nvSpPr>
        <p:spPr>
          <a:xfrm>
            <a:off x="4846320" y="3641030"/>
            <a:ext cx="1089709" cy="250846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E5125671-4772-4F96-A35B-B66338ADACDE}"/>
              </a:ext>
            </a:extLst>
          </p:cNvPr>
          <p:cNvSpPr txBox="1"/>
          <p:nvPr/>
        </p:nvSpPr>
        <p:spPr>
          <a:xfrm>
            <a:off x="5958549" y="4483031"/>
            <a:ext cx="2235882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800" dirty="0">
                <a:hlinkClick r:id="rId4"/>
              </a:rPr>
              <a:t>https://keras.io/api/losses/regression_losses/</a:t>
            </a:r>
            <a:r>
              <a:rPr lang="es-ES" sz="800" dirty="0"/>
              <a:t> </a:t>
            </a:r>
          </a:p>
        </p:txBody>
      </p:sp>
      <p:sp>
        <p:nvSpPr>
          <p:cNvPr id="2" name="Google Shape;461;p52">
            <a:extLst>
              <a:ext uri="{FF2B5EF4-FFF2-40B4-BE49-F238E27FC236}">
                <a16:creationId xmlns:a16="http://schemas.microsoft.com/office/drawing/2014/main" id="{CC7E83EC-1A44-4CF3-A8A1-B7824A9CBDAA}"/>
              </a:ext>
            </a:extLst>
          </p:cNvPr>
          <p:cNvSpPr txBox="1">
            <a:spLocks/>
          </p:cNvSpPr>
          <p:nvPr/>
        </p:nvSpPr>
        <p:spPr>
          <a:xfrm>
            <a:off x="6321545" y="3450237"/>
            <a:ext cx="1361990" cy="37687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000" dirty="0">
                <a:latin typeface="Montserrat"/>
              </a:rPr>
              <a:t>Our dense layer (output too)</a:t>
            </a:r>
          </a:p>
        </p:txBody>
      </p:sp>
      <p:sp>
        <p:nvSpPr>
          <p:cNvPr id="4" name="Signo de multiplicación 2">
            <a:extLst>
              <a:ext uri="{FF2B5EF4-FFF2-40B4-BE49-F238E27FC236}">
                <a16:creationId xmlns:a16="http://schemas.microsoft.com/office/drawing/2014/main" id="{0B3639D0-D65C-42D0-86D8-58F9D491F7EE}"/>
              </a:ext>
            </a:extLst>
          </p:cNvPr>
          <p:cNvSpPr/>
          <p:nvPr/>
        </p:nvSpPr>
        <p:spPr>
          <a:xfrm>
            <a:off x="6675869" y="3012854"/>
            <a:ext cx="431515" cy="476319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s-ES">
              <a:ln>
                <a:solidFill>
                  <a:srgbClr val="FF0000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45710454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La Salle URL for Android - APK Download">
            <a:extLst>
              <a:ext uri="{FF2B5EF4-FFF2-40B4-BE49-F238E27FC236}">
                <a16:creationId xmlns:a16="http://schemas.microsoft.com/office/drawing/2014/main" id="{5B228BD3-A51E-41CA-BC66-19015E77B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0" y="4400550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320;p44">
            <a:extLst>
              <a:ext uri="{FF2B5EF4-FFF2-40B4-BE49-F238E27FC236}">
                <a16:creationId xmlns:a16="http://schemas.microsoft.com/office/drawing/2014/main" id="{FA4E0A82-289C-45D2-8A01-6097904CC35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07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chemeClr val="dk2"/>
              </a:buClr>
              <a:buSzPts val="1100"/>
            </a:pPr>
            <a:r>
              <a:rPr lang="en" dirty="0"/>
              <a:t>1D Convolutions  </a:t>
            </a:r>
            <a:endParaRPr dirty="0"/>
          </a:p>
        </p:txBody>
      </p:sp>
      <p:sp>
        <p:nvSpPr>
          <p:cNvPr id="10" name="Google Shape;284;p40">
            <a:extLst>
              <a:ext uri="{FF2B5EF4-FFF2-40B4-BE49-F238E27FC236}">
                <a16:creationId xmlns:a16="http://schemas.microsoft.com/office/drawing/2014/main" id="{4080EC44-89A8-4B25-93B2-FBE375E1F4C3}"/>
              </a:ext>
            </a:extLst>
          </p:cNvPr>
          <p:cNvSpPr txBox="1">
            <a:spLocks/>
          </p:cNvSpPr>
          <p:nvPr/>
        </p:nvSpPr>
        <p:spPr>
          <a:xfrm>
            <a:off x="713224" y="1017725"/>
            <a:ext cx="8050947" cy="1029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endParaRPr lang="en-US" sz="1400" dirty="0">
              <a:solidFill>
                <a:schemeClr val="dk2"/>
              </a:solidFill>
              <a:latin typeface="Montserrat"/>
              <a:sym typeface="Montserrat"/>
            </a:endParaRPr>
          </a:p>
        </p:txBody>
      </p:sp>
      <p:sp>
        <p:nvSpPr>
          <p:cNvPr id="17" name="Google Shape;284;p40">
            <a:extLst>
              <a:ext uri="{FF2B5EF4-FFF2-40B4-BE49-F238E27FC236}">
                <a16:creationId xmlns:a16="http://schemas.microsoft.com/office/drawing/2014/main" id="{3CDC7F9F-9D49-4352-8A27-6F43AACB4D44}"/>
              </a:ext>
            </a:extLst>
          </p:cNvPr>
          <p:cNvSpPr txBox="1">
            <a:spLocks/>
          </p:cNvSpPr>
          <p:nvPr/>
        </p:nvSpPr>
        <p:spPr>
          <a:xfrm>
            <a:off x="713224" y="1017725"/>
            <a:ext cx="8050947" cy="6774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r>
              <a:rPr lang="en-US" sz="1400" dirty="0">
                <a:solidFill>
                  <a:schemeClr val="dk2"/>
                </a:solidFill>
                <a:latin typeface="Montserrat"/>
                <a:sym typeface="Montserrat"/>
              </a:rPr>
              <a:t>To tackle this problem, adding a </a:t>
            </a:r>
            <a:r>
              <a:rPr lang="en-US" sz="1400" b="1" dirty="0">
                <a:solidFill>
                  <a:schemeClr val="dk2"/>
                </a:solidFill>
                <a:latin typeface="Montserrat"/>
                <a:sym typeface="Montserrat"/>
              </a:rPr>
              <a:t>dense </a:t>
            </a:r>
            <a:r>
              <a:rPr lang="en-US" sz="1400" dirty="0">
                <a:solidFill>
                  <a:schemeClr val="dk2"/>
                </a:solidFill>
                <a:latin typeface="Montserrat"/>
                <a:sym typeface="Montserrat"/>
              </a:rPr>
              <a:t>structure (sounds familiar) is enough to extract the knowledge for predictions.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DFD4A9B8-BCA5-4CF0-B345-BD862FBB393B}"/>
              </a:ext>
            </a:extLst>
          </p:cNvPr>
          <p:cNvSpPr txBox="1"/>
          <p:nvPr/>
        </p:nvSpPr>
        <p:spPr>
          <a:xfrm>
            <a:off x="1472711" y="1678247"/>
            <a:ext cx="6602144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model</a:t>
            </a:r>
            <a:r>
              <a:rPr lang="es-E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 </a:t>
            </a:r>
            <a:r>
              <a:rPr lang="es-E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models.Sequential</a:t>
            </a:r>
            <a:r>
              <a:rPr lang="es-E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</a:t>
            </a:r>
          </a:p>
          <a:p>
            <a:r>
              <a:rPr lang="es-E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model.add</a:t>
            </a:r>
            <a:r>
              <a:rPr lang="es-E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(tf.keras.layers.Conv1D(</a:t>
            </a:r>
            <a:r>
              <a:rPr lang="es-E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filters</a:t>
            </a:r>
            <a:r>
              <a:rPr lang="es-E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s-ES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es-E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</a:p>
          <a:p>
            <a:r>
              <a:rPr lang="es-E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                           </a:t>
            </a:r>
            <a:r>
              <a:rPr lang="es-E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kernel_size</a:t>
            </a:r>
            <a:r>
              <a:rPr lang="es-E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s-ES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3</a:t>
            </a:r>
            <a:r>
              <a:rPr lang="es-E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</a:p>
          <a:p>
            <a:r>
              <a:rPr lang="es-E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                           </a:t>
            </a:r>
            <a:r>
              <a:rPr lang="es-E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input_shape</a:t>
            </a:r>
            <a:r>
              <a:rPr lang="es-E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=(</a:t>
            </a:r>
            <a:r>
              <a:rPr lang="es-ES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50</a:t>
            </a:r>
            <a:r>
              <a:rPr lang="es-E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s-ES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es-E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)))</a:t>
            </a:r>
          </a:p>
          <a:p>
            <a:endParaRPr lang="es-ES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s-E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model.add</a:t>
            </a:r>
            <a:r>
              <a:rPr lang="es-E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s-E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tf.keras.layers.Flatten</a:t>
            </a:r>
            <a:r>
              <a:rPr lang="es-E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())</a:t>
            </a:r>
          </a:p>
          <a:p>
            <a:endParaRPr lang="es-ES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s-E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model.add</a:t>
            </a:r>
            <a:r>
              <a:rPr lang="es-E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s-E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tf.keras.layers.Dense</a:t>
            </a:r>
            <a:r>
              <a:rPr lang="es-E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s-ES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es-E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))</a:t>
            </a:r>
          </a:p>
          <a:p>
            <a:br>
              <a:rPr lang="es-E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es-E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model.</a:t>
            </a:r>
            <a:r>
              <a:rPr lang="es-ES" b="0" dirty="0" err="1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compile</a:t>
            </a:r>
            <a:r>
              <a:rPr lang="es-E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s-E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optimizer</a:t>
            </a:r>
            <a:r>
              <a:rPr lang="es-E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s-ES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s-ES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sgd</a:t>
            </a:r>
            <a:r>
              <a:rPr lang="es-ES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s-E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s-E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loss</a:t>
            </a:r>
            <a:r>
              <a:rPr lang="es-E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s-ES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s-ES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mse</a:t>
            </a:r>
            <a:r>
              <a:rPr lang="es-ES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s-E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</p:txBody>
      </p:sp>
      <p:sp>
        <p:nvSpPr>
          <p:cNvPr id="14" name="Rectángulo: esquinas redondeadas 13">
            <a:extLst>
              <a:ext uri="{FF2B5EF4-FFF2-40B4-BE49-F238E27FC236}">
                <a16:creationId xmlns:a16="http://schemas.microsoft.com/office/drawing/2014/main" id="{69261900-AD91-4414-8154-FD1B50EA07F9}"/>
              </a:ext>
            </a:extLst>
          </p:cNvPr>
          <p:cNvSpPr/>
          <p:nvPr/>
        </p:nvSpPr>
        <p:spPr>
          <a:xfrm>
            <a:off x="1472711" y="2764302"/>
            <a:ext cx="3930866" cy="250846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id="{D316C684-892A-489B-B554-CFC6069C9272}"/>
              </a:ext>
            </a:extLst>
          </p:cNvPr>
          <p:cNvCxnSpPr>
            <a:cxnSpLocks/>
            <a:endCxn id="14" idx="3"/>
          </p:cNvCxnSpPr>
          <p:nvPr/>
        </p:nvCxnSpPr>
        <p:spPr>
          <a:xfrm flipH="1" flipV="1">
            <a:off x="5403577" y="2889725"/>
            <a:ext cx="912196" cy="32233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Google Shape;461;p52">
            <a:extLst>
              <a:ext uri="{FF2B5EF4-FFF2-40B4-BE49-F238E27FC236}">
                <a16:creationId xmlns:a16="http://schemas.microsoft.com/office/drawing/2014/main" id="{34C04596-FC5B-4821-B962-9E04FB8AA0C0}"/>
              </a:ext>
            </a:extLst>
          </p:cNvPr>
          <p:cNvSpPr txBox="1">
            <a:spLocks/>
          </p:cNvSpPr>
          <p:nvPr/>
        </p:nvSpPr>
        <p:spPr>
          <a:xfrm>
            <a:off x="6315773" y="3038583"/>
            <a:ext cx="1154172" cy="35955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000" dirty="0">
                <a:latin typeface="Montserrat"/>
              </a:rPr>
              <a:t>Vectorize to fit dense section</a:t>
            </a:r>
          </a:p>
        </p:txBody>
      </p:sp>
      <p:sp>
        <p:nvSpPr>
          <p:cNvPr id="20" name="Rectángulo: esquinas redondeadas 19">
            <a:extLst>
              <a:ext uri="{FF2B5EF4-FFF2-40B4-BE49-F238E27FC236}">
                <a16:creationId xmlns:a16="http://schemas.microsoft.com/office/drawing/2014/main" id="{367A17CD-235E-4C1F-BB13-1252CFF71F62}"/>
              </a:ext>
            </a:extLst>
          </p:cNvPr>
          <p:cNvSpPr/>
          <p:nvPr/>
        </p:nvSpPr>
        <p:spPr>
          <a:xfrm>
            <a:off x="1472711" y="3193274"/>
            <a:ext cx="3802674" cy="250846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83808262-4276-4559-AEF9-5468C05D4C08}"/>
              </a:ext>
            </a:extLst>
          </p:cNvPr>
          <p:cNvCxnSpPr>
            <a:cxnSpLocks/>
            <a:endCxn id="20" idx="3"/>
          </p:cNvCxnSpPr>
          <p:nvPr/>
        </p:nvCxnSpPr>
        <p:spPr>
          <a:xfrm flipH="1" flipV="1">
            <a:off x="5275385" y="3318697"/>
            <a:ext cx="1040388" cy="32233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ángulo: esquinas redondeadas 23">
            <a:extLst>
              <a:ext uri="{FF2B5EF4-FFF2-40B4-BE49-F238E27FC236}">
                <a16:creationId xmlns:a16="http://schemas.microsoft.com/office/drawing/2014/main" id="{AD1D4E4F-5436-40DB-9A19-2958F4B8C71E}"/>
              </a:ext>
            </a:extLst>
          </p:cNvPr>
          <p:cNvSpPr/>
          <p:nvPr/>
        </p:nvSpPr>
        <p:spPr>
          <a:xfrm>
            <a:off x="4846320" y="3641030"/>
            <a:ext cx="1089709" cy="250846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E5125671-4772-4F96-A35B-B66338ADACDE}"/>
              </a:ext>
            </a:extLst>
          </p:cNvPr>
          <p:cNvSpPr txBox="1"/>
          <p:nvPr/>
        </p:nvSpPr>
        <p:spPr>
          <a:xfrm>
            <a:off x="5958549" y="4483031"/>
            <a:ext cx="2235882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800" dirty="0">
                <a:hlinkClick r:id="rId4"/>
              </a:rPr>
              <a:t>https://keras.io/api/losses/regression_losses/</a:t>
            </a:r>
            <a:r>
              <a:rPr lang="es-ES" sz="800" dirty="0"/>
              <a:t> </a:t>
            </a:r>
          </a:p>
        </p:txBody>
      </p:sp>
      <p:pic>
        <p:nvPicPr>
          <p:cNvPr id="19" name="Picture 2" descr="Exclamation Symbols Copy and Paste ‼ ⁉ ❓ ❔ ❕ ❗">
            <a:extLst>
              <a:ext uri="{FF2B5EF4-FFF2-40B4-BE49-F238E27FC236}">
                <a16:creationId xmlns:a16="http://schemas.microsoft.com/office/drawing/2014/main" id="{D5798904-01F0-4B90-AC43-F3753E1F2C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82" t="10309" r="28925" b="11675"/>
          <a:stretch/>
        </p:blipFill>
        <p:spPr bwMode="auto">
          <a:xfrm>
            <a:off x="7470206" y="3288528"/>
            <a:ext cx="424901" cy="837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461;p52">
            <a:extLst>
              <a:ext uri="{FF2B5EF4-FFF2-40B4-BE49-F238E27FC236}">
                <a16:creationId xmlns:a16="http://schemas.microsoft.com/office/drawing/2014/main" id="{00DF146C-39FB-4FAA-8075-0D75DBCC8FD2}"/>
              </a:ext>
            </a:extLst>
          </p:cNvPr>
          <p:cNvSpPr txBox="1">
            <a:spLocks/>
          </p:cNvSpPr>
          <p:nvPr/>
        </p:nvSpPr>
        <p:spPr>
          <a:xfrm>
            <a:off x="6321545" y="3450237"/>
            <a:ext cx="1361990" cy="37687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000" dirty="0">
                <a:latin typeface="Montserrat"/>
              </a:rPr>
              <a:t>Our dense layer (output too)</a:t>
            </a:r>
          </a:p>
        </p:txBody>
      </p:sp>
      <p:sp>
        <p:nvSpPr>
          <p:cNvPr id="25" name="Signo de multiplicación 2">
            <a:extLst>
              <a:ext uri="{FF2B5EF4-FFF2-40B4-BE49-F238E27FC236}">
                <a16:creationId xmlns:a16="http://schemas.microsoft.com/office/drawing/2014/main" id="{5AADCD5E-A320-4BA1-B44E-327000924748}"/>
              </a:ext>
            </a:extLst>
          </p:cNvPr>
          <p:cNvSpPr/>
          <p:nvPr/>
        </p:nvSpPr>
        <p:spPr>
          <a:xfrm>
            <a:off x="6675869" y="3012854"/>
            <a:ext cx="431515" cy="476319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s-ES">
              <a:ln>
                <a:solidFill>
                  <a:srgbClr val="FF0000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311285601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La Salle URL for Android - APK Download">
            <a:extLst>
              <a:ext uri="{FF2B5EF4-FFF2-40B4-BE49-F238E27FC236}">
                <a16:creationId xmlns:a16="http://schemas.microsoft.com/office/drawing/2014/main" id="{5B228BD3-A51E-41CA-BC66-19015E77B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0" y="4400550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320;p44">
            <a:extLst>
              <a:ext uri="{FF2B5EF4-FFF2-40B4-BE49-F238E27FC236}">
                <a16:creationId xmlns:a16="http://schemas.microsoft.com/office/drawing/2014/main" id="{FA4E0A82-289C-45D2-8A01-6097904CC35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07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chemeClr val="dk2"/>
              </a:buClr>
              <a:buSzPts val="1100"/>
            </a:pPr>
            <a:r>
              <a:rPr lang="en" dirty="0"/>
              <a:t>1D Convolutions  </a:t>
            </a:r>
            <a:endParaRPr dirty="0"/>
          </a:p>
        </p:txBody>
      </p:sp>
      <p:sp>
        <p:nvSpPr>
          <p:cNvPr id="10" name="Google Shape;284;p40">
            <a:extLst>
              <a:ext uri="{FF2B5EF4-FFF2-40B4-BE49-F238E27FC236}">
                <a16:creationId xmlns:a16="http://schemas.microsoft.com/office/drawing/2014/main" id="{4080EC44-89A8-4B25-93B2-FBE375E1F4C3}"/>
              </a:ext>
            </a:extLst>
          </p:cNvPr>
          <p:cNvSpPr txBox="1">
            <a:spLocks/>
          </p:cNvSpPr>
          <p:nvPr/>
        </p:nvSpPr>
        <p:spPr>
          <a:xfrm>
            <a:off x="713224" y="1017725"/>
            <a:ext cx="8050947" cy="1029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endParaRPr lang="en-US" sz="1400" dirty="0">
              <a:solidFill>
                <a:schemeClr val="dk2"/>
              </a:solidFill>
              <a:latin typeface="Montserrat"/>
              <a:sym typeface="Montserrat"/>
            </a:endParaRPr>
          </a:p>
        </p:txBody>
      </p:sp>
      <p:sp>
        <p:nvSpPr>
          <p:cNvPr id="17" name="Google Shape;284;p40">
            <a:extLst>
              <a:ext uri="{FF2B5EF4-FFF2-40B4-BE49-F238E27FC236}">
                <a16:creationId xmlns:a16="http://schemas.microsoft.com/office/drawing/2014/main" id="{3CDC7F9F-9D49-4352-8A27-6F43AACB4D44}"/>
              </a:ext>
            </a:extLst>
          </p:cNvPr>
          <p:cNvSpPr txBox="1">
            <a:spLocks/>
          </p:cNvSpPr>
          <p:nvPr/>
        </p:nvSpPr>
        <p:spPr>
          <a:xfrm>
            <a:off x="713224" y="1017725"/>
            <a:ext cx="8050947" cy="6774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r>
              <a:rPr lang="en-US" sz="1400" dirty="0">
                <a:solidFill>
                  <a:schemeClr val="dk2"/>
                </a:solidFill>
                <a:latin typeface="Montserrat"/>
                <a:sym typeface="Montserrat"/>
              </a:rPr>
              <a:t>To tackle this problem, adding a </a:t>
            </a:r>
            <a:r>
              <a:rPr lang="en-US" sz="1400" b="1" dirty="0">
                <a:solidFill>
                  <a:schemeClr val="dk2"/>
                </a:solidFill>
                <a:latin typeface="Montserrat"/>
                <a:sym typeface="Montserrat"/>
              </a:rPr>
              <a:t>dense </a:t>
            </a:r>
            <a:r>
              <a:rPr lang="en-US" sz="1400" dirty="0">
                <a:solidFill>
                  <a:schemeClr val="dk2"/>
                </a:solidFill>
                <a:latin typeface="Montserrat"/>
                <a:sym typeface="Montserrat"/>
              </a:rPr>
              <a:t>structure (sounds familiar) is enough to extract the knowledge for predictions.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DFD4A9B8-BCA5-4CF0-B345-BD862FBB393B}"/>
              </a:ext>
            </a:extLst>
          </p:cNvPr>
          <p:cNvSpPr txBox="1"/>
          <p:nvPr/>
        </p:nvSpPr>
        <p:spPr>
          <a:xfrm>
            <a:off x="1472711" y="1678247"/>
            <a:ext cx="6602144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model</a:t>
            </a:r>
            <a:r>
              <a:rPr lang="es-E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 </a:t>
            </a:r>
            <a:r>
              <a:rPr lang="es-E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models.Sequential</a:t>
            </a:r>
            <a:r>
              <a:rPr lang="es-E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</a:t>
            </a:r>
          </a:p>
          <a:p>
            <a:r>
              <a:rPr lang="es-E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model.add</a:t>
            </a:r>
            <a:r>
              <a:rPr lang="es-E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(tf.keras.layers.Conv1D(</a:t>
            </a:r>
            <a:r>
              <a:rPr lang="es-E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filters</a:t>
            </a:r>
            <a:r>
              <a:rPr lang="es-E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s-ES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es-E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</a:p>
          <a:p>
            <a:r>
              <a:rPr lang="es-E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                           </a:t>
            </a:r>
            <a:r>
              <a:rPr lang="es-E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kernel_size</a:t>
            </a:r>
            <a:r>
              <a:rPr lang="es-E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s-ES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3</a:t>
            </a:r>
            <a:r>
              <a:rPr lang="es-E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</a:p>
          <a:p>
            <a:r>
              <a:rPr lang="es-E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                           </a:t>
            </a:r>
            <a:r>
              <a:rPr lang="es-E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input_shape</a:t>
            </a:r>
            <a:r>
              <a:rPr lang="es-E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=(</a:t>
            </a:r>
            <a:r>
              <a:rPr lang="es-ES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50</a:t>
            </a:r>
            <a:r>
              <a:rPr lang="es-E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s-ES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es-E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)))</a:t>
            </a:r>
          </a:p>
          <a:p>
            <a:endParaRPr lang="es-ES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s-E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model.add</a:t>
            </a:r>
            <a:r>
              <a:rPr lang="es-E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s-E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tf.keras.layers.Flatten</a:t>
            </a:r>
            <a:r>
              <a:rPr lang="es-E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())</a:t>
            </a:r>
          </a:p>
          <a:p>
            <a:endParaRPr lang="es-ES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s-E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model.add</a:t>
            </a:r>
            <a:r>
              <a:rPr lang="es-E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s-E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tf.keras.layers.Dense</a:t>
            </a:r>
            <a:r>
              <a:rPr lang="es-E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s-ES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es-E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))</a:t>
            </a:r>
          </a:p>
          <a:p>
            <a:br>
              <a:rPr lang="es-E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es-E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model.</a:t>
            </a:r>
            <a:r>
              <a:rPr lang="es-ES" b="0" dirty="0" err="1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compile</a:t>
            </a:r>
            <a:r>
              <a:rPr lang="es-E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s-E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optimizer</a:t>
            </a:r>
            <a:r>
              <a:rPr lang="es-E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s-ES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s-ES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sgd</a:t>
            </a:r>
            <a:r>
              <a:rPr lang="es-ES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s-E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s-E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loss</a:t>
            </a:r>
            <a:r>
              <a:rPr lang="es-E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s-ES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s-ES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mse</a:t>
            </a:r>
            <a:r>
              <a:rPr lang="es-ES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s-E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</p:txBody>
      </p:sp>
      <p:sp>
        <p:nvSpPr>
          <p:cNvPr id="14" name="Rectángulo: esquinas redondeadas 13">
            <a:extLst>
              <a:ext uri="{FF2B5EF4-FFF2-40B4-BE49-F238E27FC236}">
                <a16:creationId xmlns:a16="http://schemas.microsoft.com/office/drawing/2014/main" id="{69261900-AD91-4414-8154-FD1B50EA07F9}"/>
              </a:ext>
            </a:extLst>
          </p:cNvPr>
          <p:cNvSpPr/>
          <p:nvPr/>
        </p:nvSpPr>
        <p:spPr>
          <a:xfrm>
            <a:off x="1472711" y="2764302"/>
            <a:ext cx="3930866" cy="250846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id="{D316C684-892A-489B-B554-CFC6069C9272}"/>
              </a:ext>
            </a:extLst>
          </p:cNvPr>
          <p:cNvCxnSpPr>
            <a:cxnSpLocks/>
            <a:endCxn id="14" idx="3"/>
          </p:cNvCxnSpPr>
          <p:nvPr/>
        </p:nvCxnSpPr>
        <p:spPr>
          <a:xfrm flipH="1" flipV="1">
            <a:off x="5403577" y="2889725"/>
            <a:ext cx="912196" cy="32233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Google Shape;461;p52">
            <a:extLst>
              <a:ext uri="{FF2B5EF4-FFF2-40B4-BE49-F238E27FC236}">
                <a16:creationId xmlns:a16="http://schemas.microsoft.com/office/drawing/2014/main" id="{34C04596-FC5B-4821-B962-9E04FB8AA0C0}"/>
              </a:ext>
            </a:extLst>
          </p:cNvPr>
          <p:cNvSpPr txBox="1">
            <a:spLocks/>
          </p:cNvSpPr>
          <p:nvPr/>
        </p:nvSpPr>
        <p:spPr>
          <a:xfrm>
            <a:off x="6315773" y="3038583"/>
            <a:ext cx="1154172" cy="35955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000" dirty="0">
                <a:latin typeface="Montserrat"/>
              </a:rPr>
              <a:t>Vectorize to fit dense section</a:t>
            </a:r>
          </a:p>
        </p:txBody>
      </p:sp>
      <p:sp>
        <p:nvSpPr>
          <p:cNvPr id="20" name="Rectángulo: esquinas redondeadas 19">
            <a:extLst>
              <a:ext uri="{FF2B5EF4-FFF2-40B4-BE49-F238E27FC236}">
                <a16:creationId xmlns:a16="http://schemas.microsoft.com/office/drawing/2014/main" id="{367A17CD-235E-4C1F-BB13-1252CFF71F62}"/>
              </a:ext>
            </a:extLst>
          </p:cNvPr>
          <p:cNvSpPr/>
          <p:nvPr/>
        </p:nvSpPr>
        <p:spPr>
          <a:xfrm>
            <a:off x="1472711" y="3193274"/>
            <a:ext cx="3802674" cy="250846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83808262-4276-4559-AEF9-5468C05D4C08}"/>
              </a:ext>
            </a:extLst>
          </p:cNvPr>
          <p:cNvCxnSpPr>
            <a:cxnSpLocks/>
            <a:endCxn id="20" idx="3"/>
          </p:cNvCxnSpPr>
          <p:nvPr/>
        </p:nvCxnSpPr>
        <p:spPr>
          <a:xfrm flipH="1" flipV="1">
            <a:off x="5275385" y="3318697"/>
            <a:ext cx="1040388" cy="32233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ángulo: esquinas redondeadas 23">
            <a:extLst>
              <a:ext uri="{FF2B5EF4-FFF2-40B4-BE49-F238E27FC236}">
                <a16:creationId xmlns:a16="http://schemas.microsoft.com/office/drawing/2014/main" id="{AD1D4E4F-5436-40DB-9A19-2958F4B8C71E}"/>
              </a:ext>
            </a:extLst>
          </p:cNvPr>
          <p:cNvSpPr/>
          <p:nvPr/>
        </p:nvSpPr>
        <p:spPr>
          <a:xfrm>
            <a:off x="4846320" y="3641030"/>
            <a:ext cx="1089709" cy="250846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E5125671-4772-4F96-A35B-B66338ADACDE}"/>
              </a:ext>
            </a:extLst>
          </p:cNvPr>
          <p:cNvSpPr txBox="1"/>
          <p:nvPr/>
        </p:nvSpPr>
        <p:spPr>
          <a:xfrm>
            <a:off x="5958549" y="4483031"/>
            <a:ext cx="2235882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800" dirty="0">
                <a:hlinkClick r:id="rId4"/>
              </a:rPr>
              <a:t>https://keras.io/api/losses/regression_losses/</a:t>
            </a:r>
            <a:r>
              <a:rPr lang="es-ES" sz="800" dirty="0"/>
              <a:t> </a:t>
            </a:r>
          </a:p>
        </p:txBody>
      </p:sp>
      <p:sp>
        <p:nvSpPr>
          <p:cNvPr id="22" name="Google Shape;284;p40">
            <a:extLst>
              <a:ext uri="{FF2B5EF4-FFF2-40B4-BE49-F238E27FC236}">
                <a16:creationId xmlns:a16="http://schemas.microsoft.com/office/drawing/2014/main" id="{A8E96E40-27A7-4DD7-89F7-E4401D66DE67}"/>
              </a:ext>
            </a:extLst>
          </p:cNvPr>
          <p:cNvSpPr txBox="1">
            <a:spLocks/>
          </p:cNvSpPr>
          <p:nvPr/>
        </p:nvSpPr>
        <p:spPr>
          <a:xfrm>
            <a:off x="82292" y="4149446"/>
            <a:ext cx="8050947" cy="6774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r>
              <a:rPr lang="en-US" sz="1400" dirty="0">
                <a:solidFill>
                  <a:schemeClr val="dk2"/>
                </a:solidFill>
                <a:latin typeface="Montserrat"/>
                <a:sym typeface="Montserrat"/>
              </a:rPr>
              <a:t>There’s no activation function since the prediction does not have a range to be limited by an activation function.</a:t>
            </a:r>
          </a:p>
        </p:txBody>
      </p:sp>
      <p:sp>
        <p:nvSpPr>
          <p:cNvPr id="25" name="Google Shape;461;p52">
            <a:extLst>
              <a:ext uri="{FF2B5EF4-FFF2-40B4-BE49-F238E27FC236}">
                <a16:creationId xmlns:a16="http://schemas.microsoft.com/office/drawing/2014/main" id="{9EE58B33-0B59-4B7B-A15A-ED238C92110B}"/>
              </a:ext>
            </a:extLst>
          </p:cNvPr>
          <p:cNvSpPr txBox="1">
            <a:spLocks/>
          </p:cNvSpPr>
          <p:nvPr/>
        </p:nvSpPr>
        <p:spPr>
          <a:xfrm>
            <a:off x="6321545" y="3450237"/>
            <a:ext cx="1361990" cy="37687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000" dirty="0">
                <a:latin typeface="Montserrat"/>
              </a:rPr>
              <a:t>Our dense layer (output too)</a:t>
            </a:r>
          </a:p>
        </p:txBody>
      </p:sp>
      <p:pic>
        <p:nvPicPr>
          <p:cNvPr id="2" name="Picture 2" descr="Exclamation Symbols Copy and Paste ‼ ⁉ ❓ ❔ ❕ ❗">
            <a:extLst>
              <a:ext uri="{FF2B5EF4-FFF2-40B4-BE49-F238E27FC236}">
                <a16:creationId xmlns:a16="http://schemas.microsoft.com/office/drawing/2014/main" id="{898ED0BC-63EE-4292-AB88-64C26E05DE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82" t="10309" r="28925" b="11675"/>
          <a:stretch/>
        </p:blipFill>
        <p:spPr bwMode="auto">
          <a:xfrm>
            <a:off x="7470206" y="3288528"/>
            <a:ext cx="424901" cy="837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Signo de multiplicación 2">
            <a:extLst>
              <a:ext uri="{FF2B5EF4-FFF2-40B4-BE49-F238E27FC236}">
                <a16:creationId xmlns:a16="http://schemas.microsoft.com/office/drawing/2014/main" id="{5AADCD5E-A320-4BA1-B44E-327000924748}"/>
              </a:ext>
            </a:extLst>
          </p:cNvPr>
          <p:cNvSpPr/>
          <p:nvPr/>
        </p:nvSpPr>
        <p:spPr>
          <a:xfrm>
            <a:off x="6675869" y="3012854"/>
            <a:ext cx="431515" cy="476319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s-ES">
              <a:ln>
                <a:solidFill>
                  <a:srgbClr val="FF0000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3758295302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La Salle URL for Android - APK Download">
            <a:extLst>
              <a:ext uri="{FF2B5EF4-FFF2-40B4-BE49-F238E27FC236}">
                <a16:creationId xmlns:a16="http://schemas.microsoft.com/office/drawing/2014/main" id="{5B228BD3-A51E-41CA-BC66-19015E77B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0" y="4400550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320;p44">
            <a:extLst>
              <a:ext uri="{FF2B5EF4-FFF2-40B4-BE49-F238E27FC236}">
                <a16:creationId xmlns:a16="http://schemas.microsoft.com/office/drawing/2014/main" id="{FA4E0A82-289C-45D2-8A01-6097904CC35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07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chemeClr val="dk2"/>
              </a:buClr>
              <a:buSzPts val="1100"/>
            </a:pPr>
            <a:r>
              <a:rPr lang="en" dirty="0"/>
              <a:t>1D Convolutions  </a:t>
            </a:r>
            <a:endParaRPr dirty="0"/>
          </a:p>
        </p:txBody>
      </p:sp>
      <p:sp>
        <p:nvSpPr>
          <p:cNvPr id="10" name="Google Shape;284;p40">
            <a:extLst>
              <a:ext uri="{FF2B5EF4-FFF2-40B4-BE49-F238E27FC236}">
                <a16:creationId xmlns:a16="http://schemas.microsoft.com/office/drawing/2014/main" id="{4080EC44-89A8-4B25-93B2-FBE375E1F4C3}"/>
              </a:ext>
            </a:extLst>
          </p:cNvPr>
          <p:cNvSpPr txBox="1">
            <a:spLocks/>
          </p:cNvSpPr>
          <p:nvPr/>
        </p:nvSpPr>
        <p:spPr>
          <a:xfrm>
            <a:off x="713224" y="1017725"/>
            <a:ext cx="8050947" cy="1029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endParaRPr lang="en-US" sz="1400" dirty="0">
              <a:solidFill>
                <a:schemeClr val="dk2"/>
              </a:solidFill>
              <a:latin typeface="Montserrat"/>
              <a:sym typeface="Montserrat"/>
            </a:endParaRPr>
          </a:p>
        </p:txBody>
      </p:sp>
      <p:sp>
        <p:nvSpPr>
          <p:cNvPr id="17" name="Google Shape;284;p40">
            <a:extLst>
              <a:ext uri="{FF2B5EF4-FFF2-40B4-BE49-F238E27FC236}">
                <a16:creationId xmlns:a16="http://schemas.microsoft.com/office/drawing/2014/main" id="{3CDC7F9F-9D49-4352-8A27-6F43AACB4D44}"/>
              </a:ext>
            </a:extLst>
          </p:cNvPr>
          <p:cNvSpPr txBox="1">
            <a:spLocks/>
          </p:cNvSpPr>
          <p:nvPr/>
        </p:nvSpPr>
        <p:spPr>
          <a:xfrm>
            <a:off x="713224" y="1017725"/>
            <a:ext cx="8050947" cy="9314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r>
              <a:rPr lang="en-US" sz="1400" dirty="0">
                <a:solidFill>
                  <a:schemeClr val="dk2"/>
                </a:solidFill>
                <a:latin typeface="Montserrat"/>
                <a:sym typeface="Montserrat"/>
              </a:rPr>
              <a:t>Necessary to process the data:</a:t>
            </a:r>
            <a:endParaRPr lang="en-US" sz="1400" dirty="0">
              <a:solidFill>
                <a:schemeClr val="dk2"/>
              </a:solidFill>
              <a:latin typeface="Montserrat"/>
            </a:endParaRPr>
          </a:p>
          <a:p>
            <a:pPr marL="0" indent="0" algn="l"/>
            <a:r>
              <a:rPr lang="en-US" sz="1400" dirty="0">
                <a:solidFill>
                  <a:schemeClr val="dk2"/>
                </a:solidFill>
                <a:latin typeface="Montserrat"/>
              </a:rPr>
              <a:t>- Define how many 'past sample' we want to use (X)</a:t>
            </a:r>
          </a:p>
          <a:p>
            <a:pPr marL="0" indent="0" algn="l"/>
            <a:r>
              <a:rPr lang="en-US" sz="1400" dirty="0">
                <a:solidFill>
                  <a:schemeClr val="dk2"/>
                </a:solidFill>
                <a:latin typeface="Montserrat"/>
              </a:rPr>
              <a:t>- Define which value should be (Y) based on the data we have.</a:t>
            </a:r>
          </a:p>
        </p:txBody>
      </p:sp>
    </p:spTree>
    <p:extLst>
      <p:ext uri="{BB962C8B-B14F-4D97-AF65-F5344CB8AC3E}">
        <p14:creationId xmlns:p14="http://schemas.microsoft.com/office/powerpoint/2010/main" val="2807110444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La Salle URL for Android - APK Download">
            <a:extLst>
              <a:ext uri="{FF2B5EF4-FFF2-40B4-BE49-F238E27FC236}">
                <a16:creationId xmlns:a16="http://schemas.microsoft.com/office/drawing/2014/main" id="{5B228BD3-A51E-41CA-BC66-19015E77B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0" y="4400550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320;p44">
            <a:extLst>
              <a:ext uri="{FF2B5EF4-FFF2-40B4-BE49-F238E27FC236}">
                <a16:creationId xmlns:a16="http://schemas.microsoft.com/office/drawing/2014/main" id="{FA4E0A82-289C-45D2-8A01-6097904CC35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07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dirty="0"/>
              <a:t>Warning!</a:t>
            </a:r>
            <a:endParaRPr dirty="0"/>
          </a:p>
        </p:txBody>
      </p:sp>
      <p:sp>
        <p:nvSpPr>
          <p:cNvPr id="10" name="Google Shape;284;p40">
            <a:extLst>
              <a:ext uri="{FF2B5EF4-FFF2-40B4-BE49-F238E27FC236}">
                <a16:creationId xmlns:a16="http://schemas.microsoft.com/office/drawing/2014/main" id="{4080EC44-89A8-4B25-93B2-FBE375E1F4C3}"/>
              </a:ext>
            </a:extLst>
          </p:cNvPr>
          <p:cNvSpPr txBox="1">
            <a:spLocks/>
          </p:cNvSpPr>
          <p:nvPr/>
        </p:nvSpPr>
        <p:spPr>
          <a:xfrm>
            <a:off x="713224" y="1017725"/>
            <a:ext cx="8050947" cy="1029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endParaRPr lang="en-US" sz="1400" dirty="0">
              <a:solidFill>
                <a:schemeClr val="dk2"/>
              </a:solidFill>
              <a:latin typeface="Montserrat"/>
              <a:sym typeface="Montserrat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E4EA6C9-9474-42EE-B401-4DE414CB92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210" y="1232387"/>
            <a:ext cx="7700230" cy="2678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9819882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La Salle URL for Android - APK Download">
            <a:extLst>
              <a:ext uri="{FF2B5EF4-FFF2-40B4-BE49-F238E27FC236}">
                <a16:creationId xmlns:a16="http://schemas.microsoft.com/office/drawing/2014/main" id="{5B228BD3-A51E-41CA-BC66-19015E77B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0" y="4400550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320;p44">
            <a:extLst>
              <a:ext uri="{FF2B5EF4-FFF2-40B4-BE49-F238E27FC236}">
                <a16:creationId xmlns:a16="http://schemas.microsoft.com/office/drawing/2014/main" id="{FA4E0A82-289C-45D2-8A01-6097904CC35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07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dirty="0"/>
              <a:t>Warning!</a:t>
            </a:r>
            <a:endParaRPr dirty="0"/>
          </a:p>
        </p:txBody>
      </p:sp>
      <p:sp>
        <p:nvSpPr>
          <p:cNvPr id="10" name="Google Shape;284;p40">
            <a:extLst>
              <a:ext uri="{FF2B5EF4-FFF2-40B4-BE49-F238E27FC236}">
                <a16:creationId xmlns:a16="http://schemas.microsoft.com/office/drawing/2014/main" id="{4080EC44-89A8-4B25-93B2-FBE375E1F4C3}"/>
              </a:ext>
            </a:extLst>
          </p:cNvPr>
          <p:cNvSpPr txBox="1">
            <a:spLocks/>
          </p:cNvSpPr>
          <p:nvPr/>
        </p:nvSpPr>
        <p:spPr>
          <a:xfrm>
            <a:off x="713224" y="1017725"/>
            <a:ext cx="8050947" cy="1029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endParaRPr lang="en-US" sz="1400" dirty="0">
              <a:solidFill>
                <a:schemeClr val="dk2"/>
              </a:solidFill>
              <a:latin typeface="Montserrat"/>
              <a:sym typeface="Montserrat"/>
            </a:endParaRPr>
          </a:p>
        </p:txBody>
      </p:sp>
      <p:sp>
        <p:nvSpPr>
          <p:cNvPr id="6" name="Google Shape;284;p40">
            <a:extLst>
              <a:ext uri="{FF2B5EF4-FFF2-40B4-BE49-F238E27FC236}">
                <a16:creationId xmlns:a16="http://schemas.microsoft.com/office/drawing/2014/main" id="{FE32915B-9D1E-47A6-91B5-F399CB1A1E2F}"/>
              </a:ext>
            </a:extLst>
          </p:cNvPr>
          <p:cNvSpPr txBox="1">
            <a:spLocks/>
          </p:cNvSpPr>
          <p:nvPr/>
        </p:nvSpPr>
        <p:spPr>
          <a:xfrm>
            <a:off x="399210" y="4199368"/>
            <a:ext cx="8050947" cy="6774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r>
              <a:rPr lang="en-US" sz="1400" dirty="0">
                <a:solidFill>
                  <a:schemeClr val="dk2"/>
                </a:solidFill>
                <a:latin typeface="Montserrat"/>
                <a:sym typeface="Montserrat"/>
              </a:rPr>
              <a:t>Be careful to not overfit the model! 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3E0DAF4B-D7F6-40F5-9796-D1B8FEADCC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210" y="1232387"/>
            <a:ext cx="7700230" cy="2678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474319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2"/>
          <p:cNvSpPr txBox="1">
            <a:spLocks noGrp="1"/>
          </p:cNvSpPr>
          <p:nvPr>
            <p:ph type="title"/>
          </p:nvPr>
        </p:nvSpPr>
        <p:spPr>
          <a:xfrm>
            <a:off x="1929032" y="2247300"/>
            <a:ext cx="5285936" cy="64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Fancy methods application:</a:t>
            </a:r>
            <a:br>
              <a:rPr lang="en" sz="4000" dirty="0"/>
            </a:br>
            <a:r>
              <a:rPr lang="en" sz="4000" dirty="0"/>
              <a:t>Outlier detection</a:t>
            </a:r>
            <a:endParaRPr sz="4000" dirty="0"/>
          </a:p>
        </p:txBody>
      </p:sp>
    </p:spTree>
    <p:extLst>
      <p:ext uri="{BB962C8B-B14F-4D97-AF65-F5344CB8AC3E}">
        <p14:creationId xmlns:p14="http://schemas.microsoft.com/office/powerpoint/2010/main" val="746436854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La Salle URL for Android - APK Download">
            <a:extLst>
              <a:ext uri="{FF2B5EF4-FFF2-40B4-BE49-F238E27FC236}">
                <a16:creationId xmlns:a16="http://schemas.microsoft.com/office/drawing/2014/main" id="{5B228BD3-A51E-41CA-BC66-19015E77B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0" y="4400550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320;p44">
            <a:extLst>
              <a:ext uri="{FF2B5EF4-FFF2-40B4-BE49-F238E27FC236}">
                <a16:creationId xmlns:a16="http://schemas.microsoft.com/office/drawing/2014/main" id="{FA4E0A82-289C-45D2-8A01-6097904CC35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07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dirty="0"/>
              <a:t>Outlier detection</a:t>
            </a:r>
            <a:endParaRPr dirty="0"/>
          </a:p>
        </p:txBody>
      </p:sp>
      <p:sp>
        <p:nvSpPr>
          <p:cNvPr id="10" name="Google Shape;284;p40">
            <a:extLst>
              <a:ext uri="{FF2B5EF4-FFF2-40B4-BE49-F238E27FC236}">
                <a16:creationId xmlns:a16="http://schemas.microsoft.com/office/drawing/2014/main" id="{4080EC44-89A8-4B25-93B2-FBE375E1F4C3}"/>
              </a:ext>
            </a:extLst>
          </p:cNvPr>
          <p:cNvSpPr txBox="1">
            <a:spLocks/>
          </p:cNvSpPr>
          <p:nvPr/>
        </p:nvSpPr>
        <p:spPr>
          <a:xfrm>
            <a:off x="713224" y="1017725"/>
            <a:ext cx="8050947" cy="1029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endParaRPr lang="en-US" sz="1400" dirty="0">
              <a:solidFill>
                <a:schemeClr val="dk2"/>
              </a:solidFill>
              <a:latin typeface="Montserrat"/>
              <a:sym typeface="Montserrat"/>
            </a:endParaRPr>
          </a:p>
        </p:txBody>
      </p:sp>
      <p:sp>
        <p:nvSpPr>
          <p:cNvPr id="17" name="Google Shape;284;p40">
            <a:extLst>
              <a:ext uri="{FF2B5EF4-FFF2-40B4-BE49-F238E27FC236}">
                <a16:creationId xmlns:a16="http://schemas.microsoft.com/office/drawing/2014/main" id="{3CDC7F9F-9D49-4352-8A27-6F43AACB4D44}"/>
              </a:ext>
            </a:extLst>
          </p:cNvPr>
          <p:cNvSpPr txBox="1">
            <a:spLocks/>
          </p:cNvSpPr>
          <p:nvPr/>
        </p:nvSpPr>
        <p:spPr>
          <a:xfrm>
            <a:off x="713224" y="1017725"/>
            <a:ext cx="8050947" cy="1183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r>
              <a:rPr lang="en-US" sz="1400" dirty="0">
                <a:solidFill>
                  <a:schemeClr val="dk2"/>
                </a:solidFill>
                <a:latin typeface="Montserrat"/>
                <a:sym typeface="Montserrat"/>
              </a:rPr>
              <a:t>Up until now we’ve seen all the stuff focused mainly on </a:t>
            </a:r>
            <a:r>
              <a:rPr lang="en-US" sz="1400" b="1" dirty="0">
                <a:solidFill>
                  <a:schemeClr val="dk2"/>
                </a:solidFill>
                <a:latin typeface="Montserrat"/>
                <a:sym typeface="Montserrat"/>
              </a:rPr>
              <a:t>forecasting</a:t>
            </a:r>
            <a:r>
              <a:rPr lang="en-US" sz="1400" dirty="0">
                <a:solidFill>
                  <a:schemeClr val="dk2"/>
                </a:solidFill>
                <a:latin typeface="Montserrat"/>
                <a:sym typeface="Montserrat"/>
              </a:rPr>
              <a:t>, but this is not the only usage of this methods (although is commonly used). </a:t>
            </a:r>
          </a:p>
          <a:p>
            <a:pPr marL="0" indent="0" algn="l"/>
            <a:endParaRPr lang="en-US" sz="1400" dirty="0">
              <a:solidFill>
                <a:schemeClr val="dk2"/>
              </a:solidFill>
              <a:latin typeface="Montserrat"/>
              <a:sym typeface="Montserrat"/>
            </a:endParaRPr>
          </a:p>
          <a:p>
            <a:pPr marL="0" indent="0" algn="l"/>
            <a:r>
              <a:rPr lang="en-US" sz="1400" b="1" dirty="0">
                <a:solidFill>
                  <a:schemeClr val="dk2"/>
                </a:solidFill>
                <a:latin typeface="Montserrat"/>
                <a:sym typeface="Montserrat"/>
              </a:rPr>
              <a:t>Anomaly detection </a:t>
            </a:r>
            <a:r>
              <a:rPr lang="en-US" sz="1400" dirty="0">
                <a:solidFill>
                  <a:schemeClr val="dk2"/>
                </a:solidFill>
                <a:latin typeface="Montserrat"/>
                <a:sym typeface="Montserrat"/>
              </a:rPr>
              <a:t>using mainly LSTM (1D CNN also suits) is another application for time-series problems such as biomedical signals (</a:t>
            </a:r>
            <a:r>
              <a:rPr lang="en-US" sz="1400" dirty="0" err="1">
                <a:solidFill>
                  <a:schemeClr val="dk2"/>
                </a:solidFill>
                <a:latin typeface="Montserrat"/>
                <a:sym typeface="Montserrat"/>
              </a:rPr>
              <a:t>ecg</a:t>
            </a:r>
            <a:r>
              <a:rPr lang="en-US" sz="1400" dirty="0">
                <a:solidFill>
                  <a:schemeClr val="dk2"/>
                </a:solidFill>
                <a:latin typeface="Montserrat"/>
                <a:sym typeface="Montserrat"/>
              </a:rPr>
              <a:t>, </a:t>
            </a:r>
            <a:r>
              <a:rPr lang="en-US" sz="1400" dirty="0" err="1">
                <a:solidFill>
                  <a:schemeClr val="dk2"/>
                </a:solidFill>
                <a:latin typeface="Montserrat"/>
                <a:sym typeface="Montserrat"/>
              </a:rPr>
              <a:t>emg</a:t>
            </a:r>
            <a:r>
              <a:rPr lang="en-US" sz="1400" dirty="0">
                <a:solidFill>
                  <a:schemeClr val="dk2"/>
                </a:solidFill>
                <a:latin typeface="Montserrat"/>
                <a:sym typeface="Montserrat"/>
              </a:rPr>
              <a:t> …)</a:t>
            </a:r>
            <a:endParaRPr lang="en-US" sz="1400" b="1" dirty="0">
              <a:solidFill>
                <a:schemeClr val="dk2"/>
              </a:solidFill>
              <a:latin typeface="Montserrat"/>
              <a:sym typeface="Montserrat"/>
            </a:endParaRPr>
          </a:p>
        </p:txBody>
      </p:sp>
      <p:pic>
        <p:nvPicPr>
          <p:cNvPr id="3" name="Imagen 2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70415318-2F6F-467E-87D7-2030062D99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0831" y="2420595"/>
            <a:ext cx="4642338" cy="2218080"/>
          </a:xfrm>
          <a:prstGeom prst="rect">
            <a:avLst/>
          </a:prstGeom>
        </p:spPr>
      </p:pic>
      <p:sp>
        <p:nvSpPr>
          <p:cNvPr id="12" name="Elipse 11">
            <a:extLst>
              <a:ext uri="{FF2B5EF4-FFF2-40B4-BE49-F238E27FC236}">
                <a16:creationId xmlns:a16="http://schemas.microsoft.com/office/drawing/2014/main" id="{959ADF06-91C9-46E1-9D85-C28C477A570A}"/>
              </a:ext>
            </a:extLst>
          </p:cNvPr>
          <p:cNvSpPr/>
          <p:nvPr/>
        </p:nvSpPr>
        <p:spPr>
          <a:xfrm>
            <a:off x="5852160" y="2773898"/>
            <a:ext cx="457200" cy="778194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113EB447-67C8-4E1E-A76F-76C7164A5BD6}"/>
              </a:ext>
            </a:extLst>
          </p:cNvPr>
          <p:cNvCxnSpPr>
            <a:cxnSpLocks/>
          </p:cNvCxnSpPr>
          <p:nvPr/>
        </p:nvCxnSpPr>
        <p:spPr>
          <a:xfrm flipH="1" flipV="1">
            <a:off x="6309360" y="3223455"/>
            <a:ext cx="1040388" cy="32233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Google Shape;461;p52">
            <a:extLst>
              <a:ext uri="{FF2B5EF4-FFF2-40B4-BE49-F238E27FC236}">
                <a16:creationId xmlns:a16="http://schemas.microsoft.com/office/drawing/2014/main" id="{9C564F4B-EDD3-48AE-91BB-97670E66F120}"/>
              </a:ext>
            </a:extLst>
          </p:cNvPr>
          <p:cNvSpPr txBox="1">
            <a:spLocks/>
          </p:cNvSpPr>
          <p:nvPr/>
        </p:nvSpPr>
        <p:spPr>
          <a:xfrm>
            <a:off x="7349748" y="3372313"/>
            <a:ext cx="1154172" cy="35955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000" dirty="0"/>
              <a:t>Outlier region</a:t>
            </a:r>
          </a:p>
        </p:txBody>
      </p:sp>
    </p:spTree>
    <p:extLst>
      <p:ext uri="{BB962C8B-B14F-4D97-AF65-F5344CB8AC3E}">
        <p14:creationId xmlns:p14="http://schemas.microsoft.com/office/powerpoint/2010/main" val="1266360840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La Salle URL for Android - APK Download">
            <a:extLst>
              <a:ext uri="{FF2B5EF4-FFF2-40B4-BE49-F238E27FC236}">
                <a16:creationId xmlns:a16="http://schemas.microsoft.com/office/drawing/2014/main" id="{5B228BD3-A51E-41CA-BC66-19015E77B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0" y="4400550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320;p44">
            <a:extLst>
              <a:ext uri="{FF2B5EF4-FFF2-40B4-BE49-F238E27FC236}">
                <a16:creationId xmlns:a16="http://schemas.microsoft.com/office/drawing/2014/main" id="{FA4E0A82-289C-45D2-8A01-6097904CC35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07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dirty="0"/>
              <a:t>Outlier detection</a:t>
            </a:r>
            <a:endParaRPr dirty="0"/>
          </a:p>
        </p:txBody>
      </p:sp>
      <p:sp>
        <p:nvSpPr>
          <p:cNvPr id="10" name="Google Shape;284;p40">
            <a:extLst>
              <a:ext uri="{FF2B5EF4-FFF2-40B4-BE49-F238E27FC236}">
                <a16:creationId xmlns:a16="http://schemas.microsoft.com/office/drawing/2014/main" id="{4080EC44-89A8-4B25-93B2-FBE375E1F4C3}"/>
              </a:ext>
            </a:extLst>
          </p:cNvPr>
          <p:cNvSpPr txBox="1">
            <a:spLocks/>
          </p:cNvSpPr>
          <p:nvPr/>
        </p:nvSpPr>
        <p:spPr>
          <a:xfrm>
            <a:off x="713224" y="1017725"/>
            <a:ext cx="8050947" cy="1029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endParaRPr lang="en-US" sz="1400" dirty="0">
              <a:solidFill>
                <a:schemeClr val="dk2"/>
              </a:solidFill>
              <a:latin typeface="Montserrat"/>
              <a:sym typeface="Montserrat"/>
            </a:endParaRPr>
          </a:p>
        </p:txBody>
      </p:sp>
      <p:sp>
        <p:nvSpPr>
          <p:cNvPr id="17" name="Google Shape;284;p40">
            <a:extLst>
              <a:ext uri="{FF2B5EF4-FFF2-40B4-BE49-F238E27FC236}">
                <a16:creationId xmlns:a16="http://schemas.microsoft.com/office/drawing/2014/main" id="{3CDC7F9F-9D49-4352-8A27-6F43AACB4D44}"/>
              </a:ext>
            </a:extLst>
          </p:cNvPr>
          <p:cNvSpPr txBox="1">
            <a:spLocks/>
          </p:cNvSpPr>
          <p:nvPr/>
        </p:nvSpPr>
        <p:spPr>
          <a:xfrm>
            <a:off x="713224" y="1017725"/>
            <a:ext cx="8050947" cy="1183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r>
              <a:rPr lang="en-US" sz="1400" dirty="0">
                <a:solidFill>
                  <a:schemeClr val="dk2"/>
                </a:solidFill>
                <a:latin typeface="Montserrat"/>
                <a:sym typeface="Montserrat"/>
              </a:rPr>
              <a:t>To determine anomalies in our time series model we have to: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dk2"/>
              </a:solidFill>
              <a:latin typeface="Montserrat"/>
              <a:sym typeface="Montserrat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dk2"/>
                </a:solidFill>
                <a:latin typeface="Montserrat"/>
                <a:sym typeface="Montserrat"/>
              </a:rPr>
              <a:t> Find the </a:t>
            </a:r>
            <a:r>
              <a:rPr lang="en-US" sz="1400" b="1" dirty="0">
                <a:solidFill>
                  <a:schemeClr val="dk2"/>
                </a:solidFill>
                <a:latin typeface="Montserrat"/>
                <a:sym typeface="Montserrat"/>
              </a:rPr>
              <a:t>MAE </a:t>
            </a:r>
            <a:r>
              <a:rPr lang="en-US" sz="1400" dirty="0">
                <a:solidFill>
                  <a:schemeClr val="dk2"/>
                </a:solidFill>
                <a:latin typeface="Montserrat"/>
                <a:sym typeface="Montserrat"/>
              </a:rPr>
              <a:t>(Mean Absolute Error) on the training data.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dk2"/>
                </a:solidFill>
                <a:latin typeface="Montserrat"/>
                <a:sym typeface="Montserrat"/>
              </a:rPr>
              <a:t>Get the maximum error and use it as a threshold.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dk2"/>
                </a:solidFill>
                <a:latin typeface="Montserrat"/>
                <a:sym typeface="Montserrat"/>
              </a:rPr>
              <a:t>If a loss surpasses this threshold, this data is considered an anomaly.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1A1143EE-1FF3-41EA-9A73-E9982B464C20}"/>
              </a:ext>
            </a:extLst>
          </p:cNvPr>
          <p:cNvSpPr txBox="1"/>
          <p:nvPr/>
        </p:nvSpPr>
        <p:spPr>
          <a:xfrm>
            <a:off x="713224" y="2634526"/>
            <a:ext cx="6852557" cy="73866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s-ES" dirty="0" err="1">
                <a:latin typeface="Consolas" panose="020B0609020204030204" pitchFamily="49" charset="0"/>
              </a:rPr>
              <a:t>X_train_pred</a:t>
            </a:r>
            <a:r>
              <a:rPr lang="es-ES" dirty="0">
                <a:latin typeface="Consolas" panose="020B0609020204030204" pitchFamily="49" charset="0"/>
              </a:rPr>
              <a:t> = </a:t>
            </a:r>
            <a:r>
              <a:rPr lang="es-ES" dirty="0" err="1">
                <a:latin typeface="Consolas" panose="020B0609020204030204" pitchFamily="49" charset="0"/>
              </a:rPr>
              <a:t>model.predict</a:t>
            </a:r>
            <a:r>
              <a:rPr lang="es-ES" dirty="0">
                <a:latin typeface="Consolas" panose="020B0609020204030204" pitchFamily="49" charset="0"/>
              </a:rPr>
              <a:t>(</a:t>
            </a:r>
            <a:r>
              <a:rPr lang="es-ES" dirty="0" err="1">
                <a:latin typeface="Consolas" panose="020B0609020204030204" pitchFamily="49" charset="0"/>
              </a:rPr>
              <a:t>X_train</a:t>
            </a:r>
            <a:r>
              <a:rPr lang="es-ES" dirty="0">
                <a:latin typeface="Consolas" panose="020B0609020204030204" pitchFamily="49" charset="0"/>
              </a:rPr>
              <a:t>, verbose=0)</a:t>
            </a:r>
          </a:p>
          <a:p>
            <a:r>
              <a:rPr lang="es-ES" dirty="0" err="1">
                <a:latin typeface="Consolas"/>
              </a:rPr>
              <a:t>train_mae_loss</a:t>
            </a:r>
            <a:r>
              <a:rPr lang="es-ES" dirty="0">
                <a:latin typeface="Consolas"/>
              </a:rPr>
              <a:t> = </a:t>
            </a:r>
            <a:r>
              <a:rPr lang="es-ES" dirty="0" err="1">
                <a:latin typeface="Consolas"/>
              </a:rPr>
              <a:t>np.abs</a:t>
            </a:r>
            <a:r>
              <a:rPr lang="es-ES" dirty="0">
                <a:latin typeface="Consolas"/>
              </a:rPr>
              <a:t>(</a:t>
            </a:r>
            <a:r>
              <a:rPr lang="es-ES" dirty="0" err="1">
                <a:latin typeface="Consolas"/>
              </a:rPr>
              <a:t>X_train_pred</a:t>
            </a:r>
            <a:r>
              <a:rPr lang="es-ES" dirty="0">
                <a:latin typeface="Consolas"/>
              </a:rPr>
              <a:t> – </a:t>
            </a:r>
            <a:r>
              <a:rPr lang="es-ES" dirty="0" err="1">
                <a:latin typeface="Consolas"/>
              </a:rPr>
              <a:t>X_train</a:t>
            </a:r>
            <a:r>
              <a:rPr lang="es-ES" dirty="0">
                <a:latin typeface="Consolas"/>
              </a:rPr>
              <a:t>)</a:t>
            </a:r>
          </a:p>
          <a:p>
            <a:r>
              <a:rPr lang="es-ES" dirty="0" err="1">
                <a:latin typeface="Consolas" panose="020B0609020204030204" pitchFamily="49" charset="0"/>
              </a:rPr>
              <a:t>threshold</a:t>
            </a:r>
            <a:r>
              <a:rPr lang="es-ES" dirty="0">
                <a:latin typeface="Consolas" panose="020B0609020204030204" pitchFamily="49" charset="0"/>
              </a:rPr>
              <a:t> = </a:t>
            </a:r>
            <a:r>
              <a:rPr lang="es-ES" dirty="0" err="1">
                <a:latin typeface="Consolas" panose="020B0609020204030204" pitchFamily="49" charset="0"/>
              </a:rPr>
              <a:t>np.max</a:t>
            </a:r>
            <a:r>
              <a:rPr lang="es-ES" dirty="0">
                <a:latin typeface="Consolas" panose="020B0609020204030204" pitchFamily="49" charset="0"/>
              </a:rPr>
              <a:t>(</a:t>
            </a:r>
            <a:r>
              <a:rPr lang="es-ES" dirty="0" err="1">
                <a:latin typeface="Consolas" panose="020B0609020204030204" pitchFamily="49" charset="0"/>
              </a:rPr>
              <a:t>train_mae_loss</a:t>
            </a:r>
            <a:r>
              <a:rPr lang="es-ES" dirty="0"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249386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8"/>
          <p:cNvSpPr txBox="1">
            <a:spLocks noGrp="1"/>
          </p:cNvSpPr>
          <p:nvPr>
            <p:ph type="title"/>
          </p:nvPr>
        </p:nvSpPr>
        <p:spPr>
          <a:xfrm>
            <a:off x="713224" y="445025"/>
            <a:ext cx="447599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Backup – day 2</a:t>
            </a:r>
            <a:endParaRPr dirty="0"/>
          </a:p>
        </p:txBody>
      </p:sp>
      <p:pic>
        <p:nvPicPr>
          <p:cNvPr id="9" name="Picture 4" descr="La Salle URL for Android - APK Download">
            <a:extLst>
              <a:ext uri="{FF2B5EF4-FFF2-40B4-BE49-F238E27FC236}">
                <a16:creationId xmlns:a16="http://schemas.microsoft.com/office/drawing/2014/main" id="{30D1D181-C7C6-449D-B798-793016E819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0" y="4400550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>
            <a:extLst>
              <a:ext uri="{FF2B5EF4-FFF2-40B4-BE49-F238E27FC236}">
                <a16:creationId xmlns:a16="http://schemas.microsoft.com/office/drawing/2014/main" id="{061A1A7B-6E25-4216-BCF4-4E366B59B1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0" t="48273" r="64769" b="37026"/>
          <a:stretch/>
        </p:blipFill>
        <p:spPr bwMode="auto">
          <a:xfrm>
            <a:off x="713224" y="1620900"/>
            <a:ext cx="3735308" cy="277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Google Shape;265;p38">
            <a:extLst>
              <a:ext uri="{FF2B5EF4-FFF2-40B4-BE49-F238E27FC236}">
                <a16:creationId xmlns:a16="http://schemas.microsoft.com/office/drawing/2014/main" id="{C4FA84BD-7C6E-405D-838B-83F231D86516}"/>
              </a:ext>
            </a:extLst>
          </p:cNvPr>
          <p:cNvSpPr txBox="1">
            <a:spLocks/>
          </p:cNvSpPr>
          <p:nvPr/>
        </p:nvSpPr>
        <p:spPr>
          <a:xfrm>
            <a:off x="5203373" y="1017725"/>
            <a:ext cx="2709536" cy="32025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en-US" dirty="0">
                <a:solidFill>
                  <a:schemeClr val="tx1"/>
                </a:solidFill>
              </a:rPr>
              <a:t>(32, 32, 3)</a:t>
            </a:r>
          </a:p>
          <a:p>
            <a:pPr marL="0" indent="0"/>
            <a:endParaRPr lang="en-US" dirty="0">
              <a:solidFill>
                <a:schemeClr val="tx1"/>
              </a:solidFill>
            </a:endParaRPr>
          </a:p>
          <a:p>
            <a:pPr marL="0" indent="0"/>
            <a:r>
              <a:rPr lang="en-US" dirty="0">
                <a:solidFill>
                  <a:schemeClr val="tx1"/>
                </a:solidFill>
              </a:rPr>
              <a:t>(30, 30, 8)</a:t>
            </a:r>
          </a:p>
          <a:p>
            <a:pPr marL="0" indent="0"/>
            <a:r>
              <a:rPr lang="en-US" dirty="0">
                <a:solidFill>
                  <a:schemeClr val="tx1"/>
                </a:solidFill>
              </a:rPr>
              <a:t>(26, 26, 16)</a:t>
            </a:r>
          </a:p>
          <a:p>
            <a:pPr marL="0" indent="0"/>
            <a:r>
              <a:rPr lang="en-US" dirty="0">
                <a:solidFill>
                  <a:schemeClr val="tx1"/>
                </a:solidFill>
              </a:rPr>
              <a:t>(24, 24, 64)</a:t>
            </a:r>
          </a:p>
          <a:p>
            <a:pPr marL="0" indent="0"/>
            <a:endParaRPr lang="en-US" dirty="0">
              <a:solidFill>
                <a:srgbClr val="FF99FF"/>
              </a:solidFill>
            </a:endParaRPr>
          </a:p>
          <a:p>
            <a:pPr marL="0" indent="0"/>
            <a:r>
              <a:rPr lang="en-US" dirty="0"/>
              <a:t>(12, ,12, 64)</a:t>
            </a:r>
          </a:p>
          <a:p>
            <a:pPr marL="0" indent="0"/>
            <a:endParaRPr lang="en-US" dirty="0"/>
          </a:p>
          <a:p>
            <a:pPr marL="0" indent="0"/>
            <a:r>
              <a:rPr lang="en-US" dirty="0"/>
              <a:t>(9216, )</a:t>
            </a:r>
          </a:p>
          <a:p>
            <a:pPr marL="0" indent="0"/>
            <a:endParaRPr lang="en-US" dirty="0"/>
          </a:p>
          <a:p>
            <a:pPr marL="0" indent="0"/>
            <a:r>
              <a:rPr lang="en-US" dirty="0"/>
              <a:t>(512)</a:t>
            </a:r>
          </a:p>
          <a:p>
            <a:pPr marL="0" indent="0"/>
            <a:r>
              <a:rPr lang="en-US" dirty="0"/>
              <a:t>(128)</a:t>
            </a:r>
          </a:p>
          <a:p>
            <a:pPr marL="0" indent="0"/>
            <a:r>
              <a:rPr lang="en-US" dirty="0"/>
              <a:t>(10)</a:t>
            </a:r>
          </a:p>
        </p:txBody>
      </p:sp>
    </p:spTree>
    <p:extLst>
      <p:ext uri="{BB962C8B-B14F-4D97-AF65-F5344CB8AC3E}">
        <p14:creationId xmlns:p14="http://schemas.microsoft.com/office/powerpoint/2010/main" val="3369804251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1"/>
          <p:cNvSpPr txBox="1">
            <a:spLocks noGrp="1"/>
          </p:cNvSpPr>
          <p:nvPr>
            <p:ph type="title"/>
          </p:nvPr>
        </p:nvSpPr>
        <p:spPr>
          <a:xfrm>
            <a:off x="1994850" y="808892"/>
            <a:ext cx="5154300" cy="144193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Deliverable</a:t>
            </a:r>
            <a:br>
              <a:rPr lang="en" sz="4000" dirty="0"/>
            </a:br>
            <a:r>
              <a:rPr lang="en" sz="4000" dirty="0"/>
              <a:t>+</a:t>
            </a:r>
            <a:br>
              <a:rPr lang="en" sz="4000" dirty="0"/>
            </a:br>
            <a:r>
              <a:rPr lang="en" sz="4000" dirty="0"/>
              <a:t>Hands on! </a:t>
            </a:r>
            <a:endParaRPr sz="4000" dirty="0"/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A5A1ED1E-07E1-4696-8AD3-1BC1F9F6F1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2373" y="2807293"/>
            <a:ext cx="1990407" cy="1658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Colab: An easy way to learn and use TensorFlow — The TensorFlow Blog">
            <a:extLst>
              <a:ext uri="{FF2B5EF4-FFF2-40B4-BE49-F238E27FC236}">
                <a16:creationId xmlns:a16="http://schemas.microsoft.com/office/drawing/2014/main" id="{1359D580-F512-471E-B13E-78D6365B87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642" y="2832001"/>
            <a:ext cx="3695700" cy="1633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La Salle URL for Android - APK Download">
            <a:extLst>
              <a:ext uri="{FF2B5EF4-FFF2-40B4-BE49-F238E27FC236}">
                <a16:creationId xmlns:a16="http://schemas.microsoft.com/office/drawing/2014/main" id="{010A2BCE-7B84-446F-A028-DB3611115D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0" y="4400550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Google Shape;284;p40">
            <a:extLst>
              <a:ext uri="{FF2B5EF4-FFF2-40B4-BE49-F238E27FC236}">
                <a16:creationId xmlns:a16="http://schemas.microsoft.com/office/drawing/2014/main" id="{2514C870-EDCA-4852-81B3-8660780FE584}"/>
              </a:ext>
            </a:extLst>
          </p:cNvPr>
          <p:cNvSpPr txBox="1">
            <a:spLocks/>
          </p:cNvSpPr>
          <p:nvPr/>
        </p:nvSpPr>
        <p:spPr>
          <a:xfrm>
            <a:off x="3248576" y="2420123"/>
            <a:ext cx="2733797" cy="3032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r>
              <a:rPr lang="en-US" sz="1400" dirty="0">
                <a:solidFill>
                  <a:schemeClr val="dk2"/>
                </a:solidFill>
                <a:latin typeface="Montserrat"/>
                <a:sym typeface="Montserrat"/>
              </a:rPr>
              <a:t>Day-3 Sequential notebooks</a:t>
            </a:r>
            <a:endParaRPr lang="en-US" sz="800" dirty="0">
              <a:solidFill>
                <a:schemeClr val="dk2"/>
              </a:solidFill>
              <a:latin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3879869031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p70"/>
          <p:cNvSpPr txBox="1">
            <a:spLocks noGrp="1"/>
          </p:cNvSpPr>
          <p:nvPr>
            <p:ph type="title"/>
          </p:nvPr>
        </p:nvSpPr>
        <p:spPr>
          <a:xfrm>
            <a:off x="2832900" y="791200"/>
            <a:ext cx="3478200" cy="92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Thanks</a:t>
            </a:r>
            <a:endParaRPr dirty="0"/>
          </a:p>
        </p:txBody>
      </p:sp>
      <p:sp>
        <p:nvSpPr>
          <p:cNvPr id="824" name="Google Shape;824;p70"/>
          <p:cNvSpPr txBox="1">
            <a:spLocks noGrp="1"/>
          </p:cNvSpPr>
          <p:nvPr>
            <p:ph type="subTitle" idx="1"/>
          </p:nvPr>
        </p:nvSpPr>
        <p:spPr>
          <a:xfrm>
            <a:off x="2983350" y="1749425"/>
            <a:ext cx="3177300" cy="92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Do you have any questions?</a:t>
            </a:r>
            <a:endParaRPr dirty="0"/>
          </a:p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Sergi.bernet@salle.url.edu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8"/>
          <p:cNvSpPr txBox="1">
            <a:spLocks noGrp="1"/>
          </p:cNvSpPr>
          <p:nvPr>
            <p:ph type="title"/>
          </p:nvPr>
        </p:nvSpPr>
        <p:spPr>
          <a:xfrm>
            <a:off x="713224" y="445025"/>
            <a:ext cx="447599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Backup – day 2</a:t>
            </a:r>
            <a:endParaRPr dirty="0"/>
          </a:p>
        </p:txBody>
      </p:sp>
      <p:pic>
        <p:nvPicPr>
          <p:cNvPr id="9" name="Picture 4" descr="La Salle URL for Android - APK Download">
            <a:extLst>
              <a:ext uri="{FF2B5EF4-FFF2-40B4-BE49-F238E27FC236}">
                <a16:creationId xmlns:a16="http://schemas.microsoft.com/office/drawing/2014/main" id="{30D1D181-C7C6-449D-B798-793016E819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0" y="4400550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>
            <a:extLst>
              <a:ext uri="{FF2B5EF4-FFF2-40B4-BE49-F238E27FC236}">
                <a16:creationId xmlns:a16="http://schemas.microsoft.com/office/drawing/2014/main" id="{061A1A7B-6E25-4216-BCF4-4E366B59B1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0" t="48273" r="64769" b="37026"/>
          <a:stretch/>
        </p:blipFill>
        <p:spPr bwMode="auto">
          <a:xfrm>
            <a:off x="713224" y="1620900"/>
            <a:ext cx="3735308" cy="277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Google Shape;265;p38">
            <a:extLst>
              <a:ext uri="{FF2B5EF4-FFF2-40B4-BE49-F238E27FC236}">
                <a16:creationId xmlns:a16="http://schemas.microsoft.com/office/drawing/2014/main" id="{DE2FD49A-0BAA-4B69-B901-7D11C81D48A6}"/>
              </a:ext>
            </a:extLst>
          </p:cNvPr>
          <p:cNvSpPr txBox="1">
            <a:spLocks/>
          </p:cNvSpPr>
          <p:nvPr/>
        </p:nvSpPr>
        <p:spPr>
          <a:xfrm>
            <a:off x="5203373" y="1017725"/>
            <a:ext cx="2709536" cy="32025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en-US" dirty="0">
                <a:solidFill>
                  <a:srgbClr val="FFCC00"/>
                </a:solidFill>
              </a:rPr>
              <a:t>(32, 32, 3)</a:t>
            </a:r>
          </a:p>
          <a:p>
            <a:pPr marL="0" indent="0"/>
            <a:endParaRPr lang="en-US" dirty="0">
              <a:solidFill>
                <a:srgbClr val="FFCC00"/>
              </a:solidFill>
            </a:endParaRPr>
          </a:p>
          <a:p>
            <a:pPr marL="0" indent="0"/>
            <a:r>
              <a:rPr lang="en-US" dirty="0">
                <a:solidFill>
                  <a:schemeClr val="tx1"/>
                </a:solidFill>
              </a:rPr>
              <a:t>(30, 30, 8)</a:t>
            </a:r>
          </a:p>
          <a:p>
            <a:pPr marL="0" indent="0"/>
            <a:r>
              <a:rPr lang="en-US" dirty="0">
                <a:solidFill>
                  <a:schemeClr val="tx1"/>
                </a:solidFill>
              </a:rPr>
              <a:t>(26, 26, 16)</a:t>
            </a:r>
          </a:p>
          <a:p>
            <a:pPr marL="0" indent="0"/>
            <a:r>
              <a:rPr lang="en-US" dirty="0">
                <a:solidFill>
                  <a:schemeClr val="tx1"/>
                </a:solidFill>
              </a:rPr>
              <a:t>(24, 24, 64)</a:t>
            </a:r>
          </a:p>
          <a:p>
            <a:pPr marL="0" indent="0"/>
            <a:endParaRPr lang="en-US" dirty="0">
              <a:solidFill>
                <a:srgbClr val="FF99FF"/>
              </a:solidFill>
            </a:endParaRPr>
          </a:p>
          <a:p>
            <a:pPr marL="0" indent="0"/>
            <a:r>
              <a:rPr lang="en-US" dirty="0"/>
              <a:t>(12, ,12, 64)</a:t>
            </a:r>
          </a:p>
          <a:p>
            <a:pPr marL="0" indent="0"/>
            <a:endParaRPr lang="en-US" dirty="0"/>
          </a:p>
          <a:p>
            <a:pPr marL="0" indent="0"/>
            <a:r>
              <a:rPr lang="en-US" dirty="0"/>
              <a:t>(9216, )</a:t>
            </a:r>
          </a:p>
          <a:p>
            <a:pPr marL="0" indent="0"/>
            <a:endParaRPr lang="en-US" dirty="0"/>
          </a:p>
          <a:p>
            <a:pPr marL="0" indent="0"/>
            <a:r>
              <a:rPr lang="en-US" dirty="0"/>
              <a:t>(512)</a:t>
            </a:r>
          </a:p>
          <a:p>
            <a:pPr marL="0" indent="0"/>
            <a:r>
              <a:rPr lang="en-US" dirty="0"/>
              <a:t>(128)</a:t>
            </a:r>
          </a:p>
          <a:p>
            <a:pPr marL="0" indent="0"/>
            <a:r>
              <a:rPr lang="en-US" dirty="0"/>
              <a:t>(10)</a:t>
            </a:r>
          </a:p>
        </p:txBody>
      </p:sp>
    </p:spTree>
    <p:extLst>
      <p:ext uri="{BB962C8B-B14F-4D97-AF65-F5344CB8AC3E}">
        <p14:creationId xmlns:p14="http://schemas.microsoft.com/office/powerpoint/2010/main" val="2227837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8"/>
          <p:cNvSpPr txBox="1">
            <a:spLocks noGrp="1"/>
          </p:cNvSpPr>
          <p:nvPr>
            <p:ph type="title"/>
          </p:nvPr>
        </p:nvSpPr>
        <p:spPr>
          <a:xfrm>
            <a:off x="713224" y="445025"/>
            <a:ext cx="447599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Backup – day 2</a:t>
            </a:r>
            <a:endParaRPr dirty="0"/>
          </a:p>
        </p:txBody>
      </p:sp>
      <p:pic>
        <p:nvPicPr>
          <p:cNvPr id="9" name="Picture 4" descr="La Salle URL for Android - APK Download">
            <a:extLst>
              <a:ext uri="{FF2B5EF4-FFF2-40B4-BE49-F238E27FC236}">
                <a16:creationId xmlns:a16="http://schemas.microsoft.com/office/drawing/2014/main" id="{30D1D181-C7C6-449D-B798-793016E819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0" y="4400550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>
            <a:extLst>
              <a:ext uri="{FF2B5EF4-FFF2-40B4-BE49-F238E27FC236}">
                <a16:creationId xmlns:a16="http://schemas.microsoft.com/office/drawing/2014/main" id="{061A1A7B-6E25-4216-BCF4-4E366B59B1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0" t="48273" r="64769" b="37026"/>
          <a:stretch/>
        </p:blipFill>
        <p:spPr bwMode="auto">
          <a:xfrm>
            <a:off x="713224" y="1620900"/>
            <a:ext cx="3735308" cy="277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Google Shape;265;p38">
            <a:extLst>
              <a:ext uri="{FF2B5EF4-FFF2-40B4-BE49-F238E27FC236}">
                <a16:creationId xmlns:a16="http://schemas.microsoft.com/office/drawing/2014/main" id="{DE2FD49A-0BAA-4B69-B901-7D11C81D48A6}"/>
              </a:ext>
            </a:extLst>
          </p:cNvPr>
          <p:cNvSpPr txBox="1">
            <a:spLocks/>
          </p:cNvSpPr>
          <p:nvPr/>
        </p:nvSpPr>
        <p:spPr>
          <a:xfrm>
            <a:off x="5203373" y="1017725"/>
            <a:ext cx="2709536" cy="32025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en-US" dirty="0">
                <a:solidFill>
                  <a:srgbClr val="FFCC00"/>
                </a:solidFill>
              </a:rPr>
              <a:t>(32, 32, 3)</a:t>
            </a:r>
          </a:p>
          <a:p>
            <a:pPr marL="0" indent="0"/>
            <a:endParaRPr lang="en-US" dirty="0">
              <a:solidFill>
                <a:srgbClr val="FFCC00"/>
              </a:solidFill>
            </a:endParaRPr>
          </a:p>
          <a:p>
            <a:pPr marL="0" indent="0"/>
            <a:r>
              <a:rPr lang="en-US" dirty="0">
                <a:solidFill>
                  <a:srgbClr val="FF99FF"/>
                </a:solidFill>
              </a:rPr>
              <a:t>(30, 30, 8)</a:t>
            </a:r>
          </a:p>
          <a:p>
            <a:pPr marL="0" indent="0"/>
            <a:r>
              <a:rPr lang="en-US" dirty="0">
                <a:solidFill>
                  <a:srgbClr val="FF99FF"/>
                </a:solidFill>
              </a:rPr>
              <a:t>(26, 26, 16)</a:t>
            </a:r>
          </a:p>
          <a:p>
            <a:pPr marL="0" indent="0"/>
            <a:r>
              <a:rPr lang="en-US" dirty="0">
                <a:solidFill>
                  <a:srgbClr val="FF99FF"/>
                </a:solidFill>
              </a:rPr>
              <a:t>(24, 24, 64)</a:t>
            </a:r>
          </a:p>
          <a:p>
            <a:pPr marL="0" indent="0"/>
            <a:endParaRPr lang="en-US" dirty="0">
              <a:solidFill>
                <a:srgbClr val="FF99FF"/>
              </a:solidFill>
            </a:endParaRPr>
          </a:p>
          <a:p>
            <a:pPr marL="0" indent="0"/>
            <a:r>
              <a:rPr lang="en-US" dirty="0"/>
              <a:t>(12, ,12, 64)</a:t>
            </a:r>
          </a:p>
          <a:p>
            <a:pPr marL="0" indent="0"/>
            <a:endParaRPr lang="en-US" dirty="0"/>
          </a:p>
          <a:p>
            <a:pPr marL="0" indent="0"/>
            <a:r>
              <a:rPr lang="en-US" dirty="0"/>
              <a:t>(9216, )</a:t>
            </a:r>
          </a:p>
          <a:p>
            <a:pPr marL="0" indent="0"/>
            <a:endParaRPr lang="en-US" dirty="0"/>
          </a:p>
          <a:p>
            <a:pPr marL="0" indent="0"/>
            <a:r>
              <a:rPr lang="en-US" dirty="0"/>
              <a:t>(512)</a:t>
            </a:r>
          </a:p>
          <a:p>
            <a:pPr marL="0" indent="0"/>
            <a:r>
              <a:rPr lang="en-US" dirty="0"/>
              <a:t>(128)</a:t>
            </a:r>
          </a:p>
          <a:p>
            <a:pPr marL="0" indent="0"/>
            <a:r>
              <a:rPr lang="en-US" dirty="0"/>
              <a:t>(10)</a:t>
            </a:r>
          </a:p>
        </p:txBody>
      </p:sp>
    </p:spTree>
    <p:extLst>
      <p:ext uri="{BB962C8B-B14F-4D97-AF65-F5344CB8AC3E}">
        <p14:creationId xmlns:p14="http://schemas.microsoft.com/office/powerpoint/2010/main" val="33334647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8"/>
          <p:cNvSpPr txBox="1">
            <a:spLocks noGrp="1"/>
          </p:cNvSpPr>
          <p:nvPr>
            <p:ph type="title"/>
          </p:nvPr>
        </p:nvSpPr>
        <p:spPr>
          <a:xfrm>
            <a:off x="713224" y="445025"/>
            <a:ext cx="447599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Backup – day 2</a:t>
            </a:r>
            <a:endParaRPr dirty="0"/>
          </a:p>
        </p:txBody>
      </p:sp>
      <p:pic>
        <p:nvPicPr>
          <p:cNvPr id="9" name="Picture 4" descr="La Salle URL for Android - APK Download">
            <a:extLst>
              <a:ext uri="{FF2B5EF4-FFF2-40B4-BE49-F238E27FC236}">
                <a16:creationId xmlns:a16="http://schemas.microsoft.com/office/drawing/2014/main" id="{30D1D181-C7C6-449D-B798-793016E819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0" y="4400550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>
            <a:extLst>
              <a:ext uri="{FF2B5EF4-FFF2-40B4-BE49-F238E27FC236}">
                <a16:creationId xmlns:a16="http://schemas.microsoft.com/office/drawing/2014/main" id="{061A1A7B-6E25-4216-BCF4-4E366B59B1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0" t="48273" r="64769" b="37026"/>
          <a:stretch/>
        </p:blipFill>
        <p:spPr bwMode="auto">
          <a:xfrm>
            <a:off x="713224" y="1620900"/>
            <a:ext cx="3735308" cy="277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Google Shape;265;p38">
            <a:extLst>
              <a:ext uri="{FF2B5EF4-FFF2-40B4-BE49-F238E27FC236}">
                <a16:creationId xmlns:a16="http://schemas.microsoft.com/office/drawing/2014/main" id="{DE2FD49A-0BAA-4B69-B901-7D11C81D48A6}"/>
              </a:ext>
            </a:extLst>
          </p:cNvPr>
          <p:cNvSpPr txBox="1">
            <a:spLocks/>
          </p:cNvSpPr>
          <p:nvPr/>
        </p:nvSpPr>
        <p:spPr>
          <a:xfrm>
            <a:off x="5203373" y="1017725"/>
            <a:ext cx="2709536" cy="32025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en-US" dirty="0">
                <a:solidFill>
                  <a:srgbClr val="FFCC00"/>
                </a:solidFill>
              </a:rPr>
              <a:t>(32, 32, 3)</a:t>
            </a:r>
          </a:p>
          <a:p>
            <a:pPr marL="0" indent="0"/>
            <a:endParaRPr lang="en-US" dirty="0">
              <a:solidFill>
                <a:srgbClr val="FFCC00"/>
              </a:solidFill>
            </a:endParaRPr>
          </a:p>
          <a:p>
            <a:pPr marL="0" indent="0"/>
            <a:r>
              <a:rPr lang="en-US" dirty="0">
                <a:solidFill>
                  <a:srgbClr val="FF99FF"/>
                </a:solidFill>
              </a:rPr>
              <a:t>(30, 30, 8)</a:t>
            </a:r>
          </a:p>
          <a:p>
            <a:pPr marL="0" indent="0"/>
            <a:r>
              <a:rPr lang="en-US" dirty="0">
                <a:solidFill>
                  <a:srgbClr val="FF99FF"/>
                </a:solidFill>
              </a:rPr>
              <a:t>(26, 26, 16)</a:t>
            </a:r>
          </a:p>
          <a:p>
            <a:pPr marL="0" indent="0"/>
            <a:r>
              <a:rPr lang="en-US" dirty="0">
                <a:solidFill>
                  <a:srgbClr val="FF99FF"/>
                </a:solidFill>
              </a:rPr>
              <a:t>(24, 24, 64)</a:t>
            </a:r>
          </a:p>
          <a:p>
            <a:pPr marL="0" indent="0"/>
            <a:endParaRPr lang="en-US" dirty="0">
              <a:solidFill>
                <a:srgbClr val="FF99FF"/>
              </a:solidFill>
            </a:endParaRPr>
          </a:p>
          <a:p>
            <a:pPr marL="0" indent="0"/>
            <a:r>
              <a:rPr lang="en-US" dirty="0"/>
              <a:t>(12, ,12, 64)</a:t>
            </a:r>
          </a:p>
          <a:p>
            <a:pPr marL="0" indent="0"/>
            <a:endParaRPr lang="en-US" dirty="0"/>
          </a:p>
          <a:p>
            <a:pPr marL="0" indent="0"/>
            <a:r>
              <a:rPr lang="en-US" dirty="0"/>
              <a:t>(9216, )</a:t>
            </a:r>
          </a:p>
          <a:p>
            <a:pPr marL="0" indent="0"/>
            <a:endParaRPr lang="en-US" dirty="0"/>
          </a:p>
          <a:p>
            <a:pPr marL="0" indent="0"/>
            <a:r>
              <a:rPr lang="en-US" dirty="0">
                <a:solidFill>
                  <a:srgbClr val="92D050"/>
                </a:solidFill>
              </a:rPr>
              <a:t>(512)</a:t>
            </a:r>
          </a:p>
          <a:p>
            <a:pPr marL="0" indent="0"/>
            <a:r>
              <a:rPr lang="en-US" dirty="0">
                <a:solidFill>
                  <a:srgbClr val="92D050"/>
                </a:solidFill>
              </a:rPr>
              <a:t>(128)</a:t>
            </a:r>
          </a:p>
          <a:p>
            <a:pPr marL="0" indent="0"/>
            <a:r>
              <a:rPr lang="en-US" dirty="0"/>
              <a:t>(10)</a:t>
            </a:r>
          </a:p>
        </p:txBody>
      </p:sp>
    </p:spTree>
    <p:extLst>
      <p:ext uri="{BB962C8B-B14F-4D97-AF65-F5344CB8AC3E}">
        <p14:creationId xmlns:p14="http://schemas.microsoft.com/office/powerpoint/2010/main" val="13190280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8"/>
          <p:cNvSpPr txBox="1">
            <a:spLocks noGrp="1"/>
          </p:cNvSpPr>
          <p:nvPr>
            <p:ph type="title"/>
          </p:nvPr>
        </p:nvSpPr>
        <p:spPr>
          <a:xfrm>
            <a:off x="713224" y="445025"/>
            <a:ext cx="447599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Backup – day 2</a:t>
            </a:r>
            <a:endParaRPr dirty="0"/>
          </a:p>
        </p:txBody>
      </p:sp>
      <p:pic>
        <p:nvPicPr>
          <p:cNvPr id="9" name="Picture 4" descr="La Salle URL for Android - APK Download">
            <a:extLst>
              <a:ext uri="{FF2B5EF4-FFF2-40B4-BE49-F238E27FC236}">
                <a16:creationId xmlns:a16="http://schemas.microsoft.com/office/drawing/2014/main" id="{30D1D181-C7C6-449D-B798-793016E819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0" y="4400550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>
            <a:extLst>
              <a:ext uri="{FF2B5EF4-FFF2-40B4-BE49-F238E27FC236}">
                <a16:creationId xmlns:a16="http://schemas.microsoft.com/office/drawing/2014/main" id="{061A1A7B-6E25-4216-BCF4-4E366B59B1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0" t="48273" r="64769" b="37026"/>
          <a:stretch/>
        </p:blipFill>
        <p:spPr bwMode="auto">
          <a:xfrm>
            <a:off x="713224" y="1620900"/>
            <a:ext cx="3735308" cy="277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Google Shape;265;p38">
            <a:extLst>
              <a:ext uri="{FF2B5EF4-FFF2-40B4-BE49-F238E27FC236}">
                <a16:creationId xmlns:a16="http://schemas.microsoft.com/office/drawing/2014/main" id="{DE2FD49A-0BAA-4B69-B901-7D11C81D48A6}"/>
              </a:ext>
            </a:extLst>
          </p:cNvPr>
          <p:cNvSpPr txBox="1">
            <a:spLocks/>
          </p:cNvSpPr>
          <p:nvPr/>
        </p:nvSpPr>
        <p:spPr>
          <a:xfrm>
            <a:off x="5203373" y="1017725"/>
            <a:ext cx="2709536" cy="32025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en-US" dirty="0">
                <a:solidFill>
                  <a:srgbClr val="FFCC00"/>
                </a:solidFill>
              </a:rPr>
              <a:t>(32, 32, 3)</a:t>
            </a:r>
          </a:p>
          <a:p>
            <a:pPr marL="0" indent="0"/>
            <a:endParaRPr lang="en-US" dirty="0">
              <a:solidFill>
                <a:srgbClr val="FFCC00"/>
              </a:solidFill>
            </a:endParaRPr>
          </a:p>
          <a:p>
            <a:pPr marL="0" indent="0"/>
            <a:r>
              <a:rPr lang="en-US" dirty="0">
                <a:solidFill>
                  <a:srgbClr val="FF99FF"/>
                </a:solidFill>
              </a:rPr>
              <a:t>(30, 30, 8)</a:t>
            </a:r>
          </a:p>
          <a:p>
            <a:pPr marL="0" indent="0"/>
            <a:r>
              <a:rPr lang="en-US" dirty="0">
                <a:solidFill>
                  <a:srgbClr val="FF99FF"/>
                </a:solidFill>
              </a:rPr>
              <a:t>(26, 26, 16)</a:t>
            </a:r>
          </a:p>
          <a:p>
            <a:pPr marL="0" indent="0"/>
            <a:r>
              <a:rPr lang="en-US" dirty="0">
                <a:solidFill>
                  <a:srgbClr val="FF99FF"/>
                </a:solidFill>
              </a:rPr>
              <a:t>(24, 24, 64)</a:t>
            </a:r>
          </a:p>
          <a:p>
            <a:pPr marL="0" indent="0"/>
            <a:endParaRPr lang="en-US" dirty="0">
              <a:solidFill>
                <a:srgbClr val="FF99FF"/>
              </a:solidFill>
            </a:endParaRPr>
          </a:p>
          <a:p>
            <a:pPr marL="0" indent="0"/>
            <a:r>
              <a:rPr lang="en-US" dirty="0"/>
              <a:t>(12, ,12, 64)</a:t>
            </a:r>
          </a:p>
          <a:p>
            <a:pPr marL="0" indent="0"/>
            <a:endParaRPr lang="en-US" dirty="0"/>
          </a:p>
          <a:p>
            <a:pPr marL="0" indent="0"/>
            <a:r>
              <a:rPr lang="en-US" dirty="0"/>
              <a:t>(9216, )</a:t>
            </a:r>
          </a:p>
          <a:p>
            <a:pPr marL="0" indent="0"/>
            <a:endParaRPr lang="en-US" dirty="0"/>
          </a:p>
          <a:p>
            <a:pPr marL="0" indent="0"/>
            <a:r>
              <a:rPr lang="en-US" dirty="0">
                <a:solidFill>
                  <a:srgbClr val="92D050"/>
                </a:solidFill>
              </a:rPr>
              <a:t>(512)</a:t>
            </a:r>
          </a:p>
          <a:p>
            <a:pPr marL="0" indent="0"/>
            <a:r>
              <a:rPr lang="en-US" dirty="0">
                <a:solidFill>
                  <a:srgbClr val="92D050"/>
                </a:solidFill>
              </a:rPr>
              <a:t>(128)</a:t>
            </a:r>
          </a:p>
          <a:p>
            <a:pPr marL="0" indent="0"/>
            <a:r>
              <a:rPr lang="en-US" dirty="0">
                <a:solidFill>
                  <a:srgbClr val="FF6600"/>
                </a:solidFill>
              </a:rPr>
              <a:t>(10)</a:t>
            </a:r>
          </a:p>
        </p:txBody>
      </p:sp>
    </p:spTree>
    <p:extLst>
      <p:ext uri="{BB962C8B-B14F-4D97-AF65-F5344CB8AC3E}">
        <p14:creationId xmlns:p14="http://schemas.microsoft.com/office/powerpoint/2010/main" val="34713511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8"/>
          <p:cNvSpPr txBox="1">
            <a:spLocks noGrp="1"/>
          </p:cNvSpPr>
          <p:nvPr>
            <p:ph type="title"/>
          </p:nvPr>
        </p:nvSpPr>
        <p:spPr>
          <a:xfrm>
            <a:off x="713224" y="445025"/>
            <a:ext cx="447599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Table of contents – Day 3</a:t>
            </a:r>
            <a:endParaRPr dirty="0"/>
          </a:p>
        </p:txBody>
      </p:sp>
      <p:sp>
        <p:nvSpPr>
          <p:cNvPr id="262" name="Google Shape;262;p38"/>
          <p:cNvSpPr txBox="1">
            <a:spLocks noGrp="1"/>
          </p:cNvSpPr>
          <p:nvPr>
            <p:ph type="subTitle" idx="3"/>
          </p:nvPr>
        </p:nvSpPr>
        <p:spPr>
          <a:xfrm>
            <a:off x="3220230" y="1601280"/>
            <a:ext cx="2486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Sequences</a:t>
            </a:r>
            <a:endParaRPr dirty="0"/>
          </a:p>
        </p:txBody>
      </p:sp>
      <p:sp>
        <p:nvSpPr>
          <p:cNvPr id="265" name="Google Shape;265;p38"/>
          <p:cNvSpPr txBox="1">
            <a:spLocks noGrp="1"/>
          </p:cNvSpPr>
          <p:nvPr>
            <p:ph type="subTitle" idx="4"/>
          </p:nvPr>
        </p:nvSpPr>
        <p:spPr>
          <a:xfrm>
            <a:off x="3220230" y="1913455"/>
            <a:ext cx="2709536" cy="71232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are sequences? </a:t>
            </a:r>
            <a:r>
              <a:rPr lang="es-ES" dirty="0"/>
              <a:t>H</a:t>
            </a:r>
            <a:r>
              <a:rPr lang="en" dirty="0"/>
              <a:t>ow can we deal with them? </a:t>
            </a:r>
            <a:r>
              <a:rPr lang="es-ES" dirty="0"/>
              <a:t>W</a:t>
            </a:r>
            <a:r>
              <a:rPr lang="en" dirty="0"/>
              <a:t>hat can we do?</a:t>
            </a:r>
            <a:endParaRPr dirty="0"/>
          </a:p>
        </p:txBody>
      </p:sp>
      <p:pic>
        <p:nvPicPr>
          <p:cNvPr id="9" name="Picture 4" descr="La Salle URL for Android - APK Download">
            <a:extLst>
              <a:ext uri="{FF2B5EF4-FFF2-40B4-BE49-F238E27FC236}">
                <a16:creationId xmlns:a16="http://schemas.microsoft.com/office/drawing/2014/main" id="{30D1D181-C7C6-449D-B798-793016E819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0" y="4400550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5198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8"/>
          <p:cNvSpPr txBox="1">
            <a:spLocks noGrp="1"/>
          </p:cNvSpPr>
          <p:nvPr>
            <p:ph type="title"/>
          </p:nvPr>
        </p:nvSpPr>
        <p:spPr>
          <a:xfrm>
            <a:off x="713224" y="445025"/>
            <a:ext cx="447599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Table of contents – Day 3</a:t>
            </a:r>
            <a:endParaRPr dirty="0"/>
          </a:p>
        </p:txBody>
      </p:sp>
      <p:sp>
        <p:nvSpPr>
          <p:cNvPr id="262" name="Google Shape;262;p38"/>
          <p:cNvSpPr txBox="1">
            <a:spLocks noGrp="1"/>
          </p:cNvSpPr>
          <p:nvPr>
            <p:ph type="subTitle" idx="3"/>
          </p:nvPr>
        </p:nvSpPr>
        <p:spPr>
          <a:xfrm>
            <a:off x="2055686" y="1564429"/>
            <a:ext cx="1745512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Sequences</a:t>
            </a:r>
            <a:endParaRPr sz="2000" dirty="0"/>
          </a:p>
        </p:txBody>
      </p:sp>
      <p:pic>
        <p:nvPicPr>
          <p:cNvPr id="9" name="Picture 4" descr="La Salle URL for Android - APK Download">
            <a:extLst>
              <a:ext uri="{FF2B5EF4-FFF2-40B4-BE49-F238E27FC236}">
                <a16:creationId xmlns:a16="http://schemas.microsoft.com/office/drawing/2014/main" id="{30D1D181-C7C6-449D-B798-793016E819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0" y="4400550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Google Shape;262;p38">
            <a:extLst>
              <a:ext uri="{FF2B5EF4-FFF2-40B4-BE49-F238E27FC236}">
                <a16:creationId xmlns:a16="http://schemas.microsoft.com/office/drawing/2014/main" id="{BAB1519B-DC0D-4C99-A86E-77593D06C6CC}"/>
              </a:ext>
            </a:extLst>
          </p:cNvPr>
          <p:cNvSpPr txBox="1">
            <a:spLocks/>
          </p:cNvSpPr>
          <p:nvPr/>
        </p:nvSpPr>
        <p:spPr>
          <a:xfrm>
            <a:off x="1948743" y="2679344"/>
            <a:ext cx="1934618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Montserrat"/>
              <a:buNone/>
              <a:defRPr sz="2400" b="0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es-ES" sz="2000" dirty="0"/>
              <a:t>LSTM </a:t>
            </a:r>
            <a:r>
              <a:rPr lang="es-ES" sz="2000" dirty="0" err="1"/>
              <a:t>networks</a:t>
            </a:r>
            <a:endParaRPr lang="es-ES" sz="2000" dirty="0"/>
          </a:p>
        </p:txBody>
      </p:sp>
      <p:sp>
        <p:nvSpPr>
          <p:cNvPr id="12" name="Google Shape;262;p38">
            <a:extLst>
              <a:ext uri="{FF2B5EF4-FFF2-40B4-BE49-F238E27FC236}">
                <a16:creationId xmlns:a16="http://schemas.microsoft.com/office/drawing/2014/main" id="{6AB307F0-9367-4BF6-928B-ED436A2C7577}"/>
              </a:ext>
            </a:extLst>
          </p:cNvPr>
          <p:cNvSpPr txBox="1">
            <a:spLocks/>
          </p:cNvSpPr>
          <p:nvPr/>
        </p:nvSpPr>
        <p:spPr>
          <a:xfrm>
            <a:off x="4273453" y="1564429"/>
            <a:ext cx="2719353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Montserrat"/>
              <a:buNone/>
              <a:defRPr sz="2400" b="0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es-ES" sz="2000" dirty="0"/>
              <a:t>Time series</a:t>
            </a:r>
          </a:p>
        </p:txBody>
      </p:sp>
      <p:sp>
        <p:nvSpPr>
          <p:cNvPr id="14" name="Google Shape;262;p38">
            <a:extLst>
              <a:ext uri="{FF2B5EF4-FFF2-40B4-BE49-F238E27FC236}">
                <a16:creationId xmlns:a16="http://schemas.microsoft.com/office/drawing/2014/main" id="{0047A472-1635-4689-BA6E-48EADA52E45A}"/>
              </a:ext>
            </a:extLst>
          </p:cNvPr>
          <p:cNvSpPr txBox="1">
            <a:spLocks/>
          </p:cNvSpPr>
          <p:nvPr/>
        </p:nvSpPr>
        <p:spPr>
          <a:xfrm>
            <a:off x="4536831" y="2679344"/>
            <a:ext cx="2264898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Montserrat"/>
              <a:buNone/>
              <a:defRPr sz="2400" b="0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es-ES" sz="2000" dirty="0"/>
              <a:t>1D-CNN </a:t>
            </a:r>
            <a:r>
              <a:rPr lang="es-ES" sz="2000" dirty="0" err="1"/>
              <a:t>sequences</a:t>
            </a:r>
            <a:endParaRPr lang="es-ES" sz="2000" dirty="0"/>
          </a:p>
        </p:txBody>
      </p:sp>
      <p:sp>
        <p:nvSpPr>
          <p:cNvPr id="16" name="Google Shape;262;p38">
            <a:extLst>
              <a:ext uri="{FF2B5EF4-FFF2-40B4-BE49-F238E27FC236}">
                <a16:creationId xmlns:a16="http://schemas.microsoft.com/office/drawing/2014/main" id="{EB3554CC-C902-48A3-A436-40772F527BB0}"/>
              </a:ext>
            </a:extLst>
          </p:cNvPr>
          <p:cNvSpPr txBox="1">
            <a:spLocks/>
          </p:cNvSpPr>
          <p:nvPr/>
        </p:nvSpPr>
        <p:spPr>
          <a:xfrm>
            <a:off x="3445090" y="3564721"/>
            <a:ext cx="1833946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Montserrat"/>
              <a:buNone/>
              <a:defRPr sz="2400" b="0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es-ES" sz="2000" dirty="0" err="1"/>
              <a:t>Hands-on</a:t>
            </a:r>
            <a:endParaRPr lang="es-ES" sz="2000" dirty="0"/>
          </a:p>
        </p:txBody>
      </p:sp>
    </p:spTree>
    <p:extLst>
      <p:ext uri="{BB962C8B-B14F-4D97-AF65-F5344CB8AC3E}">
        <p14:creationId xmlns:p14="http://schemas.microsoft.com/office/powerpoint/2010/main" val="14878219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2"/>
          <p:cNvSpPr txBox="1">
            <a:spLocks noGrp="1"/>
          </p:cNvSpPr>
          <p:nvPr>
            <p:ph type="title"/>
          </p:nvPr>
        </p:nvSpPr>
        <p:spPr>
          <a:xfrm>
            <a:off x="2714550" y="1995323"/>
            <a:ext cx="3714900" cy="64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Sequences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8"/>
          <p:cNvSpPr txBox="1">
            <a:spLocks noGrp="1"/>
          </p:cNvSpPr>
          <p:nvPr>
            <p:ph type="title"/>
          </p:nvPr>
        </p:nvSpPr>
        <p:spPr>
          <a:xfrm>
            <a:off x="713224" y="445025"/>
            <a:ext cx="447599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Backup – day 1</a:t>
            </a:r>
            <a:endParaRPr dirty="0"/>
          </a:p>
        </p:txBody>
      </p:sp>
      <p:pic>
        <p:nvPicPr>
          <p:cNvPr id="9" name="Picture 4" descr="La Salle URL for Android - APK Download">
            <a:extLst>
              <a:ext uri="{FF2B5EF4-FFF2-40B4-BE49-F238E27FC236}">
                <a16:creationId xmlns:a16="http://schemas.microsoft.com/office/drawing/2014/main" id="{30D1D181-C7C6-449D-B798-793016E819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0" y="4400550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284;p40">
            <a:extLst>
              <a:ext uri="{FF2B5EF4-FFF2-40B4-BE49-F238E27FC236}">
                <a16:creationId xmlns:a16="http://schemas.microsoft.com/office/drawing/2014/main" id="{EEE50844-50C8-4183-8586-04BE9FA5898B}"/>
              </a:ext>
            </a:extLst>
          </p:cNvPr>
          <p:cNvSpPr txBox="1">
            <a:spLocks/>
          </p:cNvSpPr>
          <p:nvPr/>
        </p:nvSpPr>
        <p:spPr>
          <a:xfrm>
            <a:off x="617560" y="1017725"/>
            <a:ext cx="4953458" cy="1367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r>
              <a:rPr lang="en-US" sz="1400" b="1" dirty="0">
                <a:solidFill>
                  <a:schemeClr val="dk2"/>
                </a:solidFill>
                <a:latin typeface="Montserrat"/>
                <a:sym typeface="Montserrat"/>
              </a:rPr>
              <a:t>Perceptron</a:t>
            </a:r>
            <a:r>
              <a:rPr lang="en-US" sz="1400" dirty="0">
                <a:solidFill>
                  <a:schemeClr val="dk2"/>
                </a:solidFill>
                <a:latin typeface="Montserrat"/>
                <a:sym typeface="Montserrat"/>
              </a:rPr>
              <a:t> as the basic neuron unit:</a:t>
            </a:r>
            <a:endParaRPr lang="en-US" dirty="0">
              <a:solidFill>
                <a:schemeClr val="dk2"/>
              </a:solidFill>
              <a:sym typeface="Montserrat"/>
            </a:endParaRPr>
          </a:p>
          <a:p>
            <a:pPr marL="0" indent="0" algn="l"/>
            <a:r>
              <a:rPr lang="en-US" sz="1400" dirty="0">
                <a:solidFill>
                  <a:schemeClr val="dk2"/>
                </a:solidFill>
                <a:latin typeface="Montserrat"/>
                <a:sym typeface="Montserrat"/>
              </a:rPr>
              <a:t>- Inputs</a:t>
            </a:r>
            <a:endParaRPr lang="en-US" sz="1400" dirty="0">
              <a:solidFill>
                <a:schemeClr val="dk2"/>
              </a:solidFill>
              <a:latin typeface="Montserrat"/>
            </a:endParaRPr>
          </a:p>
          <a:p>
            <a:pPr marL="0" indent="0" algn="l"/>
            <a:r>
              <a:rPr lang="en-US" sz="1400" dirty="0">
                <a:solidFill>
                  <a:schemeClr val="dk2"/>
                </a:solidFill>
                <a:latin typeface="Montserrat"/>
              </a:rPr>
              <a:t>- Weights </a:t>
            </a:r>
          </a:p>
          <a:p>
            <a:pPr marL="0" indent="0" algn="l"/>
            <a:r>
              <a:rPr lang="en-US" sz="1400" dirty="0">
                <a:solidFill>
                  <a:schemeClr val="dk2"/>
                </a:solidFill>
                <a:latin typeface="Montserrat"/>
              </a:rPr>
              <a:t>- Activation function</a:t>
            </a:r>
          </a:p>
          <a:p>
            <a:pPr marL="0" indent="0" algn="l"/>
            <a:endParaRPr lang="en-US" sz="1400" dirty="0">
              <a:solidFill>
                <a:schemeClr val="dk2"/>
              </a:solidFill>
              <a:latin typeface="Montserrat"/>
            </a:endParaRPr>
          </a:p>
          <a:p>
            <a:pPr marL="0" indent="0" algn="l"/>
            <a:endParaRPr lang="en-US" sz="1400" dirty="0">
              <a:solidFill>
                <a:schemeClr val="dk2"/>
              </a:solidFill>
              <a:latin typeface="Montserrat"/>
            </a:endParaRPr>
          </a:p>
          <a:p>
            <a:pPr marL="0" indent="0" algn="l"/>
            <a:endParaRPr lang="en-US" sz="1400" dirty="0">
              <a:solidFill>
                <a:schemeClr val="dk2"/>
              </a:solidFill>
              <a:latin typeface="Montserrat"/>
            </a:endParaRPr>
          </a:p>
        </p:txBody>
      </p:sp>
      <p:pic>
        <p:nvPicPr>
          <p:cNvPr id="3" name="Picture 5">
            <a:extLst>
              <a:ext uri="{FF2B5EF4-FFF2-40B4-BE49-F238E27FC236}">
                <a16:creationId xmlns:a16="http://schemas.microsoft.com/office/drawing/2014/main" id="{A4C9E5CB-E17C-42CA-9C87-9915E610AB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8732" y="1015615"/>
            <a:ext cx="2743198" cy="1450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4899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4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07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dirty="0"/>
              <a:t>Sequences </a:t>
            </a:r>
            <a:endParaRPr dirty="0"/>
          </a:p>
        </p:txBody>
      </p:sp>
      <p:pic>
        <p:nvPicPr>
          <p:cNvPr id="1028" name="Picture 4" descr="La Salle URL for Android - APK Download">
            <a:extLst>
              <a:ext uri="{FF2B5EF4-FFF2-40B4-BE49-F238E27FC236}">
                <a16:creationId xmlns:a16="http://schemas.microsoft.com/office/drawing/2014/main" id="{5B228BD3-A51E-41CA-BC66-19015E77B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0" y="4400550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Google Shape;284;p40">
            <a:extLst>
              <a:ext uri="{FF2B5EF4-FFF2-40B4-BE49-F238E27FC236}">
                <a16:creationId xmlns:a16="http://schemas.microsoft.com/office/drawing/2014/main" id="{7B2E729F-60E9-4C63-9DE6-521B05346539}"/>
              </a:ext>
            </a:extLst>
          </p:cNvPr>
          <p:cNvSpPr txBox="1">
            <a:spLocks/>
          </p:cNvSpPr>
          <p:nvPr/>
        </p:nvSpPr>
        <p:spPr>
          <a:xfrm>
            <a:off x="713225" y="1017725"/>
            <a:ext cx="8050190" cy="628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r>
              <a:rPr lang="en-US" sz="1400" dirty="0">
                <a:solidFill>
                  <a:schemeClr val="dk2"/>
                </a:solidFill>
                <a:latin typeface="Montserrat"/>
              </a:rPr>
              <a:t>A set of related events, movements, or items that follow each other in a particular order from any type.</a:t>
            </a:r>
          </a:p>
        </p:txBody>
      </p:sp>
    </p:spTree>
    <p:extLst>
      <p:ext uri="{BB962C8B-B14F-4D97-AF65-F5344CB8AC3E}">
        <p14:creationId xmlns:p14="http://schemas.microsoft.com/office/powerpoint/2010/main" val="19339720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4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07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dirty="0"/>
              <a:t>Sequences </a:t>
            </a:r>
            <a:endParaRPr dirty="0"/>
          </a:p>
        </p:txBody>
      </p:sp>
      <p:pic>
        <p:nvPicPr>
          <p:cNvPr id="1028" name="Picture 4" descr="La Salle URL for Android - APK Download">
            <a:extLst>
              <a:ext uri="{FF2B5EF4-FFF2-40B4-BE49-F238E27FC236}">
                <a16:creationId xmlns:a16="http://schemas.microsoft.com/office/drawing/2014/main" id="{5B228BD3-A51E-41CA-BC66-19015E77B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0" y="4400550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Google Shape;284;p40">
            <a:extLst>
              <a:ext uri="{FF2B5EF4-FFF2-40B4-BE49-F238E27FC236}">
                <a16:creationId xmlns:a16="http://schemas.microsoft.com/office/drawing/2014/main" id="{7B2E729F-60E9-4C63-9DE6-521B05346539}"/>
              </a:ext>
            </a:extLst>
          </p:cNvPr>
          <p:cNvSpPr txBox="1">
            <a:spLocks/>
          </p:cNvSpPr>
          <p:nvPr/>
        </p:nvSpPr>
        <p:spPr>
          <a:xfrm>
            <a:off x="713225" y="1017725"/>
            <a:ext cx="8050190" cy="628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r>
              <a:rPr lang="en-US" sz="1400" dirty="0">
                <a:solidFill>
                  <a:schemeClr val="dk2"/>
                </a:solidFill>
                <a:latin typeface="Montserrat"/>
              </a:rPr>
              <a:t>A set of related events, movements, or items that follow each other in a particular order from any type.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D7778D85-A693-4B02-BB4F-45DDF6B5128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339" t="21890" r="19154" b="24689"/>
          <a:stretch/>
        </p:blipFill>
        <p:spPr>
          <a:xfrm>
            <a:off x="1836654" y="1709830"/>
            <a:ext cx="4825341" cy="2928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1629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4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07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dirty="0"/>
              <a:t>Sequences </a:t>
            </a:r>
            <a:endParaRPr dirty="0"/>
          </a:p>
        </p:txBody>
      </p:sp>
      <p:pic>
        <p:nvPicPr>
          <p:cNvPr id="1028" name="Picture 4" descr="La Salle URL for Android - APK Download">
            <a:extLst>
              <a:ext uri="{FF2B5EF4-FFF2-40B4-BE49-F238E27FC236}">
                <a16:creationId xmlns:a16="http://schemas.microsoft.com/office/drawing/2014/main" id="{5B228BD3-A51E-41CA-BC66-19015E77B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0" y="4400550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3B345168-7AAC-4DC4-A194-BF155B21389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339" t="15850" r="19154" b="24688"/>
          <a:stretch/>
        </p:blipFill>
        <p:spPr>
          <a:xfrm>
            <a:off x="1836654" y="1578952"/>
            <a:ext cx="4825341" cy="3260041"/>
          </a:xfrm>
          <a:prstGeom prst="rect">
            <a:avLst/>
          </a:prstGeom>
        </p:spPr>
      </p:pic>
      <p:sp>
        <p:nvSpPr>
          <p:cNvPr id="10" name="Google Shape;284;p40">
            <a:extLst>
              <a:ext uri="{FF2B5EF4-FFF2-40B4-BE49-F238E27FC236}">
                <a16:creationId xmlns:a16="http://schemas.microsoft.com/office/drawing/2014/main" id="{593DE0B8-1704-4E1D-A129-1DA1119B27E7}"/>
              </a:ext>
            </a:extLst>
          </p:cNvPr>
          <p:cNvSpPr txBox="1">
            <a:spLocks/>
          </p:cNvSpPr>
          <p:nvPr/>
        </p:nvSpPr>
        <p:spPr>
          <a:xfrm>
            <a:off x="713225" y="1017725"/>
            <a:ext cx="8050190" cy="628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r>
              <a:rPr lang="en-US" sz="1400" dirty="0">
                <a:solidFill>
                  <a:schemeClr val="dk2"/>
                </a:solidFill>
                <a:latin typeface="Montserrat"/>
              </a:rPr>
              <a:t>A set of related events, movements, or items that follow each other in a particular order from any type.</a:t>
            </a:r>
          </a:p>
        </p:txBody>
      </p:sp>
    </p:spTree>
    <p:extLst>
      <p:ext uri="{BB962C8B-B14F-4D97-AF65-F5344CB8AC3E}">
        <p14:creationId xmlns:p14="http://schemas.microsoft.com/office/powerpoint/2010/main" val="21858080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4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07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dirty="0"/>
              <a:t>Sequences </a:t>
            </a:r>
            <a:endParaRPr dirty="0"/>
          </a:p>
        </p:txBody>
      </p:sp>
      <p:pic>
        <p:nvPicPr>
          <p:cNvPr id="1028" name="Picture 4" descr="La Salle URL for Android - APK Download">
            <a:extLst>
              <a:ext uri="{FF2B5EF4-FFF2-40B4-BE49-F238E27FC236}">
                <a16:creationId xmlns:a16="http://schemas.microsoft.com/office/drawing/2014/main" id="{5B228BD3-A51E-41CA-BC66-19015E77B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0" y="4400550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Frequency-domain analysis in Matlab | Motor behaviour">
            <a:extLst>
              <a:ext uri="{FF2B5EF4-FFF2-40B4-BE49-F238E27FC236}">
                <a16:creationId xmlns:a16="http://schemas.microsoft.com/office/drawing/2014/main" id="{254AA1CB-E443-4ACB-9999-64685478DC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7" t="3508"/>
          <a:stretch/>
        </p:blipFill>
        <p:spPr bwMode="auto">
          <a:xfrm>
            <a:off x="44756" y="1017725"/>
            <a:ext cx="3137096" cy="2325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emg1-fig2">
            <a:extLst>
              <a:ext uri="{FF2B5EF4-FFF2-40B4-BE49-F238E27FC236}">
                <a16:creationId xmlns:a16="http://schemas.microsoft.com/office/drawing/2014/main" id="{1992214A-F2CA-47A7-8A00-F298C0383B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08" t="6831" r="7403" b="5699"/>
          <a:stretch/>
        </p:blipFill>
        <p:spPr bwMode="auto">
          <a:xfrm>
            <a:off x="2507252" y="3476890"/>
            <a:ext cx="2110154" cy="1396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Time Series Prediction with LSTM Recurrent Neural Networks in Python with  Keras">
            <a:extLst>
              <a:ext uri="{FF2B5EF4-FFF2-40B4-BE49-F238E27FC236}">
                <a16:creationId xmlns:a16="http://schemas.microsoft.com/office/drawing/2014/main" id="{62347F81-B3B8-4544-A314-7521D72BC8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07" t="6701" r="6923" b="4137"/>
          <a:stretch/>
        </p:blipFill>
        <p:spPr bwMode="auto">
          <a:xfrm>
            <a:off x="5178270" y="2898450"/>
            <a:ext cx="2489982" cy="1918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Barcelona climate: Average Temperature, weather by month, Barcelona water  temperature - Climate-Data.org">
            <a:extLst>
              <a:ext uri="{FF2B5EF4-FFF2-40B4-BE49-F238E27FC236}">
                <a16:creationId xmlns:a16="http://schemas.microsoft.com/office/drawing/2014/main" id="{56C27345-86F1-4B7E-B732-475B17C0D0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3426" y="252632"/>
            <a:ext cx="3311012" cy="2482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Google Shape;284;p40">
            <a:extLst>
              <a:ext uri="{FF2B5EF4-FFF2-40B4-BE49-F238E27FC236}">
                <a16:creationId xmlns:a16="http://schemas.microsoft.com/office/drawing/2014/main" id="{A351C28A-7DB1-4394-BA22-F5CB8A10A5F3}"/>
              </a:ext>
            </a:extLst>
          </p:cNvPr>
          <p:cNvSpPr txBox="1">
            <a:spLocks/>
          </p:cNvSpPr>
          <p:nvPr/>
        </p:nvSpPr>
        <p:spPr>
          <a:xfrm>
            <a:off x="982267" y="4008010"/>
            <a:ext cx="632418" cy="334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r>
              <a:rPr lang="en-US" sz="1000" dirty="0">
                <a:solidFill>
                  <a:schemeClr val="dk2"/>
                </a:solidFill>
                <a:latin typeface="Montserrat"/>
                <a:sym typeface="Montserrat"/>
              </a:rPr>
              <a:t>EMG</a:t>
            </a:r>
            <a:endParaRPr lang="en-US" sz="1000" dirty="0">
              <a:solidFill>
                <a:schemeClr val="dk2"/>
              </a:solidFill>
              <a:latin typeface="Montserrat"/>
            </a:endParaRPr>
          </a:p>
        </p:txBody>
      </p:sp>
      <p:cxnSp>
        <p:nvCxnSpPr>
          <p:cNvPr id="3" name="Conector recto de flecha 2">
            <a:extLst>
              <a:ext uri="{FF2B5EF4-FFF2-40B4-BE49-F238E27FC236}">
                <a16:creationId xmlns:a16="http://schemas.microsoft.com/office/drawing/2014/main" id="{5E0B9605-ECDF-40B1-8056-E4DA0B7CB2C9}"/>
              </a:ext>
            </a:extLst>
          </p:cNvPr>
          <p:cNvCxnSpPr>
            <a:cxnSpLocks/>
            <a:stCxn id="11" idx="0"/>
            <a:endCxn id="2050" idx="2"/>
          </p:cNvCxnSpPr>
          <p:nvPr/>
        </p:nvCxnSpPr>
        <p:spPr>
          <a:xfrm flipV="1">
            <a:off x="1298476" y="3343232"/>
            <a:ext cx="314828" cy="6647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EA23BA89-E67C-4406-9C43-01E518FD2149}"/>
              </a:ext>
            </a:extLst>
          </p:cNvPr>
          <p:cNvCxnSpPr>
            <a:cxnSpLocks/>
            <a:stCxn id="11" idx="3"/>
            <a:endCxn id="2052" idx="1"/>
          </p:cNvCxnSpPr>
          <p:nvPr/>
        </p:nvCxnSpPr>
        <p:spPr>
          <a:xfrm>
            <a:off x="1614685" y="4175298"/>
            <a:ext cx="89256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Google Shape;284;p40">
            <a:extLst>
              <a:ext uri="{FF2B5EF4-FFF2-40B4-BE49-F238E27FC236}">
                <a16:creationId xmlns:a16="http://schemas.microsoft.com/office/drawing/2014/main" id="{1F308035-FCB9-4E55-BC03-CAA5BA6AC98C}"/>
              </a:ext>
            </a:extLst>
          </p:cNvPr>
          <p:cNvSpPr txBox="1">
            <a:spLocks/>
          </p:cNvSpPr>
          <p:nvPr/>
        </p:nvSpPr>
        <p:spPr>
          <a:xfrm>
            <a:off x="7364438" y="886934"/>
            <a:ext cx="1482030" cy="864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r>
              <a:rPr lang="en-US" sz="1000" dirty="0">
                <a:solidFill>
                  <a:schemeClr val="dk2"/>
                </a:solidFill>
                <a:latin typeface="Montserrat"/>
                <a:sym typeface="Montserrat"/>
              </a:rPr>
              <a:t>Barcelona weather forecasting</a:t>
            </a:r>
            <a:endParaRPr lang="en-US" sz="1000" dirty="0">
              <a:solidFill>
                <a:schemeClr val="dk2"/>
              </a:solidFill>
              <a:latin typeface="Montserrat"/>
            </a:endParaRPr>
          </a:p>
        </p:txBody>
      </p:sp>
      <p:sp>
        <p:nvSpPr>
          <p:cNvPr id="22" name="Google Shape;284;p40">
            <a:extLst>
              <a:ext uri="{FF2B5EF4-FFF2-40B4-BE49-F238E27FC236}">
                <a16:creationId xmlns:a16="http://schemas.microsoft.com/office/drawing/2014/main" id="{BC742C8F-4630-4402-9179-8E38D4DF05D2}"/>
              </a:ext>
            </a:extLst>
          </p:cNvPr>
          <p:cNvSpPr txBox="1">
            <a:spLocks/>
          </p:cNvSpPr>
          <p:nvPr/>
        </p:nvSpPr>
        <p:spPr>
          <a:xfrm>
            <a:off x="7668252" y="2870820"/>
            <a:ext cx="1524985" cy="334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r>
              <a:rPr lang="en-US" sz="1000" dirty="0">
                <a:solidFill>
                  <a:schemeClr val="dk2"/>
                </a:solidFill>
                <a:latin typeface="Montserrat"/>
                <a:sym typeface="Montserrat"/>
              </a:rPr>
              <a:t>Air passengers dataset</a:t>
            </a:r>
            <a:endParaRPr lang="en-US" sz="1000" dirty="0">
              <a:solidFill>
                <a:schemeClr val="dk2"/>
              </a:solidFill>
              <a:latin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35002067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4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07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dirty="0"/>
              <a:t>Sequences </a:t>
            </a:r>
            <a:endParaRPr dirty="0"/>
          </a:p>
        </p:txBody>
      </p:sp>
      <p:pic>
        <p:nvPicPr>
          <p:cNvPr id="1028" name="Picture 4" descr="La Salle URL for Android - APK Download">
            <a:extLst>
              <a:ext uri="{FF2B5EF4-FFF2-40B4-BE49-F238E27FC236}">
                <a16:creationId xmlns:a16="http://schemas.microsoft.com/office/drawing/2014/main" id="{5B228BD3-A51E-41CA-BC66-19015E77B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0" y="4400550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Google Shape;284;p40">
            <a:extLst>
              <a:ext uri="{FF2B5EF4-FFF2-40B4-BE49-F238E27FC236}">
                <a16:creationId xmlns:a16="http://schemas.microsoft.com/office/drawing/2014/main" id="{7B2E729F-60E9-4C63-9DE6-521B05346539}"/>
              </a:ext>
            </a:extLst>
          </p:cNvPr>
          <p:cNvSpPr txBox="1">
            <a:spLocks/>
          </p:cNvSpPr>
          <p:nvPr/>
        </p:nvSpPr>
        <p:spPr>
          <a:xfrm>
            <a:off x="713225" y="1017725"/>
            <a:ext cx="8050190" cy="628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r>
              <a:rPr lang="en-US" sz="1400" dirty="0">
                <a:solidFill>
                  <a:schemeClr val="dk2"/>
                </a:solidFill>
                <a:latin typeface="Montserrat"/>
              </a:rPr>
              <a:t>A set of related events, movements, or items that follow each other in a particular order from any type.</a:t>
            </a:r>
          </a:p>
        </p:txBody>
      </p:sp>
    </p:spTree>
    <p:extLst>
      <p:ext uri="{BB962C8B-B14F-4D97-AF65-F5344CB8AC3E}">
        <p14:creationId xmlns:p14="http://schemas.microsoft.com/office/powerpoint/2010/main" val="26259470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4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07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dirty="0"/>
              <a:t>Sequences </a:t>
            </a:r>
            <a:endParaRPr dirty="0"/>
          </a:p>
        </p:txBody>
      </p:sp>
      <p:pic>
        <p:nvPicPr>
          <p:cNvPr id="1028" name="Picture 4" descr="La Salle URL for Android - APK Download">
            <a:extLst>
              <a:ext uri="{FF2B5EF4-FFF2-40B4-BE49-F238E27FC236}">
                <a16:creationId xmlns:a16="http://schemas.microsoft.com/office/drawing/2014/main" id="{5B228BD3-A51E-41CA-BC66-19015E77B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0" y="4400550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Google Shape;284;p40">
            <a:extLst>
              <a:ext uri="{FF2B5EF4-FFF2-40B4-BE49-F238E27FC236}">
                <a16:creationId xmlns:a16="http://schemas.microsoft.com/office/drawing/2014/main" id="{7B2E729F-60E9-4C63-9DE6-521B05346539}"/>
              </a:ext>
            </a:extLst>
          </p:cNvPr>
          <p:cNvSpPr txBox="1">
            <a:spLocks/>
          </p:cNvSpPr>
          <p:nvPr/>
        </p:nvSpPr>
        <p:spPr>
          <a:xfrm>
            <a:off x="713225" y="1017725"/>
            <a:ext cx="8050190" cy="628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r>
              <a:rPr lang="en-US" sz="1400" dirty="0">
                <a:solidFill>
                  <a:schemeClr val="dk2"/>
                </a:solidFill>
                <a:latin typeface="Montserrat"/>
              </a:rPr>
              <a:t>A set of related events, movements, or items that follow each other in a particular order from </a:t>
            </a:r>
            <a:r>
              <a:rPr lang="en-US" sz="1400" b="1" dirty="0">
                <a:solidFill>
                  <a:schemeClr val="dk2"/>
                </a:solidFill>
                <a:latin typeface="Montserrat"/>
              </a:rPr>
              <a:t>any type</a:t>
            </a:r>
            <a:r>
              <a:rPr lang="en-US" sz="1400" dirty="0">
                <a:solidFill>
                  <a:schemeClr val="dk2"/>
                </a:solidFill>
                <a:latin typeface="Montserra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834631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4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07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dirty="0"/>
              <a:t>Sequences </a:t>
            </a:r>
            <a:endParaRPr dirty="0"/>
          </a:p>
        </p:txBody>
      </p:sp>
      <p:pic>
        <p:nvPicPr>
          <p:cNvPr id="1028" name="Picture 4" descr="La Salle URL for Android - APK Download">
            <a:extLst>
              <a:ext uri="{FF2B5EF4-FFF2-40B4-BE49-F238E27FC236}">
                <a16:creationId xmlns:a16="http://schemas.microsoft.com/office/drawing/2014/main" id="{5B228BD3-A51E-41CA-BC66-19015E77B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0" y="4400550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Google Shape;284;p40">
            <a:extLst>
              <a:ext uri="{FF2B5EF4-FFF2-40B4-BE49-F238E27FC236}">
                <a16:creationId xmlns:a16="http://schemas.microsoft.com/office/drawing/2014/main" id="{7B2E729F-60E9-4C63-9DE6-521B05346539}"/>
              </a:ext>
            </a:extLst>
          </p:cNvPr>
          <p:cNvSpPr txBox="1">
            <a:spLocks/>
          </p:cNvSpPr>
          <p:nvPr/>
        </p:nvSpPr>
        <p:spPr>
          <a:xfrm>
            <a:off x="713225" y="1017725"/>
            <a:ext cx="8050190" cy="628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r>
              <a:rPr lang="en-US" sz="1400" dirty="0">
                <a:solidFill>
                  <a:schemeClr val="dk2"/>
                </a:solidFill>
                <a:latin typeface="Montserrat"/>
              </a:rPr>
              <a:t>A set of related events, movements, or items that follow each other in a particular order from </a:t>
            </a:r>
            <a:r>
              <a:rPr lang="en-US" sz="1400" b="1" dirty="0">
                <a:solidFill>
                  <a:schemeClr val="dk2"/>
                </a:solidFill>
                <a:latin typeface="Montserrat"/>
              </a:rPr>
              <a:t>any type</a:t>
            </a:r>
            <a:r>
              <a:rPr lang="en-US" sz="1400" dirty="0">
                <a:solidFill>
                  <a:schemeClr val="dk2"/>
                </a:solidFill>
                <a:latin typeface="Montserrat"/>
              </a:rPr>
              <a:t>.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697D15BB-6B0F-443B-AD71-96B11CB39C10}"/>
              </a:ext>
            </a:extLst>
          </p:cNvPr>
          <p:cNvSpPr txBox="1"/>
          <p:nvPr/>
        </p:nvSpPr>
        <p:spPr>
          <a:xfrm>
            <a:off x="2182251" y="2202418"/>
            <a:ext cx="477949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010101"/>
                </a:solidFill>
                <a:effectLst/>
                <a:latin typeface="Montserrat" panose="00000500000000000000" pitchFamily="2" charset="0"/>
              </a:rPr>
              <a:t>“Mr. and Mrs. Dursley of number four, Privet Drive, were proud to say that they were perfectly normal, thank you very much.”</a:t>
            </a:r>
            <a:endParaRPr lang="es-ES" dirty="0"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73386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4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07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dirty="0"/>
              <a:t>Sequences </a:t>
            </a:r>
            <a:endParaRPr dirty="0"/>
          </a:p>
        </p:txBody>
      </p:sp>
      <p:pic>
        <p:nvPicPr>
          <p:cNvPr id="1028" name="Picture 4" descr="La Salle URL for Android - APK Download">
            <a:extLst>
              <a:ext uri="{FF2B5EF4-FFF2-40B4-BE49-F238E27FC236}">
                <a16:creationId xmlns:a16="http://schemas.microsoft.com/office/drawing/2014/main" id="{5B228BD3-A51E-41CA-BC66-19015E77B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0" y="4400550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Google Shape;284;p40">
            <a:extLst>
              <a:ext uri="{FF2B5EF4-FFF2-40B4-BE49-F238E27FC236}">
                <a16:creationId xmlns:a16="http://schemas.microsoft.com/office/drawing/2014/main" id="{7B2E729F-60E9-4C63-9DE6-521B05346539}"/>
              </a:ext>
            </a:extLst>
          </p:cNvPr>
          <p:cNvSpPr txBox="1">
            <a:spLocks/>
          </p:cNvSpPr>
          <p:nvPr/>
        </p:nvSpPr>
        <p:spPr>
          <a:xfrm>
            <a:off x="713225" y="1017725"/>
            <a:ext cx="8050190" cy="628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r>
              <a:rPr lang="en-US" sz="1400" dirty="0">
                <a:solidFill>
                  <a:schemeClr val="dk2"/>
                </a:solidFill>
                <a:latin typeface="Montserrat"/>
              </a:rPr>
              <a:t>A set of related events, movements, or items that follow each other in a particular order from </a:t>
            </a:r>
            <a:r>
              <a:rPr lang="en-US" sz="1400" b="1" dirty="0">
                <a:solidFill>
                  <a:schemeClr val="dk2"/>
                </a:solidFill>
                <a:latin typeface="Montserrat"/>
              </a:rPr>
              <a:t>any type</a:t>
            </a:r>
            <a:r>
              <a:rPr lang="en-US" sz="1400" dirty="0">
                <a:solidFill>
                  <a:schemeClr val="dk2"/>
                </a:solidFill>
                <a:latin typeface="Montserrat"/>
              </a:rPr>
              <a:t>.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697D15BB-6B0F-443B-AD71-96B11CB39C10}"/>
              </a:ext>
            </a:extLst>
          </p:cNvPr>
          <p:cNvSpPr txBox="1"/>
          <p:nvPr/>
        </p:nvSpPr>
        <p:spPr>
          <a:xfrm>
            <a:off x="2182251" y="2202418"/>
            <a:ext cx="477949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010101"/>
                </a:solidFill>
                <a:effectLst/>
                <a:latin typeface="Montserrat" panose="00000500000000000000" pitchFamily="2" charset="0"/>
              </a:rPr>
              <a:t>“Mr. and Mrs. Dursley of number four, Privet Drive, were proud to say that they were perfectly normal, thank you very much.”</a:t>
            </a:r>
            <a:endParaRPr lang="es-ES" dirty="0">
              <a:latin typeface="Montserrat" panose="00000500000000000000" pitchFamily="2" charset="0"/>
            </a:endParaRPr>
          </a:p>
        </p:txBody>
      </p:sp>
      <p:sp>
        <p:nvSpPr>
          <p:cNvPr id="9" name="Google Shape;284;p40">
            <a:extLst>
              <a:ext uri="{FF2B5EF4-FFF2-40B4-BE49-F238E27FC236}">
                <a16:creationId xmlns:a16="http://schemas.microsoft.com/office/drawing/2014/main" id="{C42CABB9-770D-408C-92A1-713FFF3A2B8E}"/>
              </a:ext>
            </a:extLst>
          </p:cNvPr>
          <p:cNvSpPr txBox="1">
            <a:spLocks/>
          </p:cNvSpPr>
          <p:nvPr/>
        </p:nvSpPr>
        <p:spPr>
          <a:xfrm>
            <a:off x="6279315" y="2941082"/>
            <a:ext cx="2752144" cy="301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r>
              <a:rPr lang="en-US" sz="800" dirty="0">
                <a:solidFill>
                  <a:schemeClr val="dk2"/>
                </a:solidFill>
                <a:latin typeface="Montserrat"/>
              </a:rPr>
              <a:t>Harry Potter and the philosopher’s stone 1</a:t>
            </a:r>
            <a:r>
              <a:rPr lang="en-US" sz="800" baseline="30000" dirty="0">
                <a:solidFill>
                  <a:schemeClr val="dk2"/>
                </a:solidFill>
                <a:latin typeface="Montserrat"/>
              </a:rPr>
              <a:t>st</a:t>
            </a:r>
            <a:r>
              <a:rPr lang="en-US" sz="800" dirty="0">
                <a:solidFill>
                  <a:schemeClr val="dk2"/>
                </a:solidFill>
                <a:latin typeface="Montserrat"/>
              </a:rPr>
              <a:t> phrase</a:t>
            </a:r>
          </a:p>
        </p:txBody>
      </p:sp>
    </p:spTree>
    <p:extLst>
      <p:ext uri="{BB962C8B-B14F-4D97-AF65-F5344CB8AC3E}">
        <p14:creationId xmlns:p14="http://schemas.microsoft.com/office/powerpoint/2010/main" val="20696093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4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07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dirty="0"/>
              <a:t>Sequences </a:t>
            </a:r>
            <a:endParaRPr dirty="0"/>
          </a:p>
        </p:txBody>
      </p:sp>
      <p:pic>
        <p:nvPicPr>
          <p:cNvPr id="1028" name="Picture 4" descr="La Salle URL for Android - APK Download">
            <a:extLst>
              <a:ext uri="{FF2B5EF4-FFF2-40B4-BE49-F238E27FC236}">
                <a16:creationId xmlns:a16="http://schemas.microsoft.com/office/drawing/2014/main" id="{5B228BD3-A51E-41CA-BC66-19015E77B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0" y="4400550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Google Shape;284;p40">
            <a:extLst>
              <a:ext uri="{FF2B5EF4-FFF2-40B4-BE49-F238E27FC236}">
                <a16:creationId xmlns:a16="http://schemas.microsoft.com/office/drawing/2014/main" id="{7B2E729F-60E9-4C63-9DE6-521B05346539}"/>
              </a:ext>
            </a:extLst>
          </p:cNvPr>
          <p:cNvSpPr txBox="1">
            <a:spLocks/>
          </p:cNvSpPr>
          <p:nvPr/>
        </p:nvSpPr>
        <p:spPr>
          <a:xfrm>
            <a:off x="713225" y="1017725"/>
            <a:ext cx="8050190" cy="628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r>
              <a:rPr lang="en-US" sz="1400" dirty="0">
                <a:solidFill>
                  <a:schemeClr val="dk2"/>
                </a:solidFill>
                <a:latin typeface="Montserrat"/>
              </a:rPr>
              <a:t>A set of related events, movements, or items that follow each other in a particular order from </a:t>
            </a:r>
            <a:r>
              <a:rPr lang="en-US" sz="1400" b="1" dirty="0">
                <a:solidFill>
                  <a:schemeClr val="dk2"/>
                </a:solidFill>
                <a:latin typeface="Montserrat"/>
              </a:rPr>
              <a:t>any type</a:t>
            </a:r>
            <a:r>
              <a:rPr lang="en-US" sz="1400" dirty="0">
                <a:solidFill>
                  <a:schemeClr val="dk2"/>
                </a:solidFill>
                <a:latin typeface="Montserra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914881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4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07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dirty="0"/>
              <a:t>Sequences </a:t>
            </a:r>
            <a:endParaRPr dirty="0"/>
          </a:p>
        </p:txBody>
      </p:sp>
      <p:pic>
        <p:nvPicPr>
          <p:cNvPr id="1028" name="Picture 4" descr="La Salle URL for Android - APK Download">
            <a:extLst>
              <a:ext uri="{FF2B5EF4-FFF2-40B4-BE49-F238E27FC236}">
                <a16:creationId xmlns:a16="http://schemas.microsoft.com/office/drawing/2014/main" id="{5B228BD3-A51E-41CA-BC66-19015E77B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0" y="4400550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Google Shape;284;p40">
            <a:extLst>
              <a:ext uri="{FF2B5EF4-FFF2-40B4-BE49-F238E27FC236}">
                <a16:creationId xmlns:a16="http://schemas.microsoft.com/office/drawing/2014/main" id="{7B2E729F-60E9-4C63-9DE6-521B05346539}"/>
              </a:ext>
            </a:extLst>
          </p:cNvPr>
          <p:cNvSpPr txBox="1">
            <a:spLocks/>
          </p:cNvSpPr>
          <p:nvPr/>
        </p:nvSpPr>
        <p:spPr>
          <a:xfrm>
            <a:off x="713225" y="1017725"/>
            <a:ext cx="8050190" cy="628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r>
              <a:rPr lang="en-US" sz="1400" dirty="0">
                <a:solidFill>
                  <a:schemeClr val="dk2"/>
                </a:solidFill>
                <a:latin typeface="Montserrat"/>
              </a:rPr>
              <a:t>A set of related events, movements, or items that follow each other in a particular order from </a:t>
            </a:r>
            <a:r>
              <a:rPr lang="en-US" sz="1400" b="1" dirty="0">
                <a:solidFill>
                  <a:schemeClr val="dk2"/>
                </a:solidFill>
                <a:latin typeface="Montserrat"/>
              </a:rPr>
              <a:t>any type</a:t>
            </a:r>
            <a:r>
              <a:rPr lang="en-US" sz="1400" dirty="0">
                <a:solidFill>
                  <a:schemeClr val="dk2"/>
                </a:solidFill>
                <a:latin typeface="Montserrat"/>
              </a:rPr>
              <a:t>.</a:t>
            </a:r>
          </a:p>
        </p:txBody>
      </p:sp>
      <p:pic>
        <p:nvPicPr>
          <p:cNvPr id="1026" name="Picture 2" descr="La pista de Scalextric más grande del mundo está en Madrid, necesitas 3  minutos para completar una vuelta | Motor - ComputerHoy.com">
            <a:extLst>
              <a:ext uri="{FF2B5EF4-FFF2-40B4-BE49-F238E27FC236}">
                <a16:creationId xmlns:a16="http://schemas.microsoft.com/office/drawing/2014/main" id="{A34E906D-3680-448C-B826-79F8657F77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3" y="1861771"/>
            <a:ext cx="3871547" cy="2322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3579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8"/>
          <p:cNvSpPr txBox="1">
            <a:spLocks noGrp="1"/>
          </p:cNvSpPr>
          <p:nvPr>
            <p:ph type="title"/>
          </p:nvPr>
        </p:nvSpPr>
        <p:spPr>
          <a:xfrm>
            <a:off x="713224" y="445025"/>
            <a:ext cx="447599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Backup – day 1</a:t>
            </a:r>
            <a:endParaRPr dirty="0"/>
          </a:p>
        </p:txBody>
      </p:sp>
      <p:pic>
        <p:nvPicPr>
          <p:cNvPr id="9" name="Picture 4" descr="La Salle URL for Android - APK Download">
            <a:extLst>
              <a:ext uri="{FF2B5EF4-FFF2-40B4-BE49-F238E27FC236}">
                <a16:creationId xmlns:a16="http://schemas.microsoft.com/office/drawing/2014/main" id="{30D1D181-C7C6-449D-B798-793016E819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0" y="4400550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284;p40">
            <a:extLst>
              <a:ext uri="{FF2B5EF4-FFF2-40B4-BE49-F238E27FC236}">
                <a16:creationId xmlns:a16="http://schemas.microsoft.com/office/drawing/2014/main" id="{EEE50844-50C8-4183-8586-04BE9FA5898B}"/>
              </a:ext>
            </a:extLst>
          </p:cNvPr>
          <p:cNvSpPr txBox="1">
            <a:spLocks/>
          </p:cNvSpPr>
          <p:nvPr/>
        </p:nvSpPr>
        <p:spPr>
          <a:xfrm>
            <a:off x="617560" y="1017725"/>
            <a:ext cx="4953458" cy="1367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r>
              <a:rPr lang="en-US" sz="1400" b="1" dirty="0">
                <a:solidFill>
                  <a:schemeClr val="dk2"/>
                </a:solidFill>
                <a:latin typeface="Montserrat"/>
                <a:sym typeface="Montserrat"/>
              </a:rPr>
              <a:t>Perceptron</a:t>
            </a:r>
            <a:r>
              <a:rPr lang="en-US" sz="1400" dirty="0">
                <a:solidFill>
                  <a:schemeClr val="dk2"/>
                </a:solidFill>
                <a:latin typeface="Montserrat"/>
                <a:sym typeface="Montserrat"/>
              </a:rPr>
              <a:t> as the basic neuron unit:</a:t>
            </a:r>
            <a:endParaRPr lang="en-US" dirty="0">
              <a:solidFill>
                <a:schemeClr val="dk2"/>
              </a:solidFill>
              <a:sym typeface="Montserrat"/>
            </a:endParaRPr>
          </a:p>
          <a:p>
            <a:pPr marL="0" indent="0" algn="l"/>
            <a:r>
              <a:rPr lang="en-US" sz="1400" dirty="0">
                <a:solidFill>
                  <a:schemeClr val="dk2"/>
                </a:solidFill>
                <a:latin typeface="Montserrat"/>
                <a:sym typeface="Montserrat"/>
              </a:rPr>
              <a:t>- Inputs</a:t>
            </a:r>
            <a:endParaRPr lang="en-US" sz="1400" dirty="0">
              <a:solidFill>
                <a:schemeClr val="dk2"/>
              </a:solidFill>
              <a:latin typeface="Montserrat"/>
            </a:endParaRPr>
          </a:p>
          <a:p>
            <a:pPr marL="0" indent="0" algn="l"/>
            <a:r>
              <a:rPr lang="en-US" sz="1400" dirty="0">
                <a:solidFill>
                  <a:schemeClr val="dk2"/>
                </a:solidFill>
                <a:latin typeface="Montserrat"/>
              </a:rPr>
              <a:t>- Weights </a:t>
            </a:r>
          </a:p>
          <a:p>
            <a:pPr marL="0" indent="0" algn="l"/>
            <a:r>
              <a:rPr lang="en-US" sz="1400" dirty="0">
                <a:solidFill>
                  <a:schemeClr val="dk2"/>
                </a:solidFill>
                <a:latin typeface="Montserrat"/>
              </a:rPr>
              <a:t>- Activation function</a:t>
            </a:r>
          </a:p>
          <a:p>
            <a:pPr marL="0" indent="0" algn="l"/>
            <a:endParaRPr lang="en-US" sz="1400" dirty="0">
              <a:solidFill>
                <a:schemeClr val="dk2"/>
              </a:solidFill>
              <a:latin typeface="Montserrat"/>
            </a:endParaRPr>
          </a:p>
          <a:p>
            <a:pPr marL="0" indent="0" algn="l"/>
            <a:endParaRPr lang="en-US" sz="1400" dirty="0">
              <a:solidFill>
                <a:schemeClr val="dk2"/>
              </a:solidFill>
              <a:latin typeface="Montserrat"/>
            </a:endParaRPr>
          </a:p>
          <a:p>
            <a:pPr marL="0" indent="0" algn="l"/>
            <a:endParaRPr lang="en-US" sz="1400" dirty="0">
              <a:solidFill>
                <a:schemeClr val="dk2"/>
              </a:solidFill>
              <a:latin typeface="Montserrat"/>
            </a:endParaRPr>
          </a:p>
        </p:txBody>
      </p:sp>
      <p:pic>
        <p:nvPicPr>
          <p:cNvPr id="3" name="Picture 5">
            <a:extLst>
              <a:ext uri="{FF2B5EF4-FFF2-40B4-BE49-F238E27FC236}">
                <a16:creationId xmlns:a16="http://schemas.microsoft.com/office/drawing/2014/main" id="{A4C9E5CB-E17C-42CA-9C87-9915E610AB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8732" y="1015615"/>
            <a:ext cx="2743198" cy="1450932"/>
          </a:xfrm>
          <a:prstGeom prst="rect">
            <a:avLst/>
          </a:prstGeom>
        </p:spPr>
      </p:pic>
      <p:sp>
        <p:nvSpPr>
          <p:cNvPr id="8" name="Google Shape;284;p40">
            <a:extLst>
              <a:ext uri="{FF2B5EF4-FFF2-40B4-BE49-F238E27FC236}">
                <a16:creationId xmlns:a16="http://schemas.microsoft.com/office/drawing/2014/main" id="{36A32AF6-F9D8-4008-9969-8C15B67F45D7}"/>
              </a:ext>
            </a:extLst>
          </p:cNvPr>
          <p:cNvSpPr txBox="1">
            <a:spLocks/>
          </p:cNvSpPr>
          <p:nvPr/>
        </p:nvSpPr>
        <p:spPr>
          <a:xfrm>
            <a:off x="617559" y="2905003"/>
            <a:ext cx="4953458" cy="1792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r>
              <a:rPr lang="en-US" sz="1400" b="1" dirty="0">
                <a:solidFill>
                  <a:schemeClr val="dk2"/>
                </a:solidFill>
                <a:latin typeface="Montserrat"/>
                <a:sym typeface="Montserrat"/>
              </a:rPr>
              <a:t>Multi layer perceptron/Dense</a:t>
            </a:r>
            <a:r>
              <a:rPr lang="en-US" sz="1400" dirty="0">
                <a:solidFill>
                  <a:schemeClr val="dk2"/>
                </a:solidFill>
                <a:latin typeface="Montserrat"/>
                <a:sym typeface="Montserrat"/>
              </a:rPr>
              <a:t> network as the evolution based on adding layers between our inputs and outputs.</a:t>
            </a:r>
            <a:endParaRPr lang="en-US" dirty="0">
              <a:solidFill>
                <a:schemeClr val="dk2"/>
              </a:solidFill>
              <a:sym typeface="Montserrat"/>
            </a:endParaRPr>
          </a:p>
          <a:p>
            <a:pPr marL="0" indent="0" algn="l"/>
            <a:endParaRPr lang="en-US" sz="1400" dirty="0">
              <a:solidFill>
                <a:schemeClr val="dk2"/>
              </a:solidFill>
              <a:latin typeface="Montserrat"/>
            </a:endParaRPr>
          </a:p>
          <a:p>
            <a:pPr marL="0" indent="0" algn="l"/>
            <a:endParaRPr lang="en-US" sz="1400" dirty="0">
              <a:solidFill>
                <a:schemeClr val="dk2"/>
              </a:solidFill>
              <a:latin typeface="Montserrat"/>
            </a:endParaRPr>
          </a:p>
          <a:p>
            <a:pPr marL="0" indent="0" algn="l"/>
            <a:endParaRPr lang="en-US" sz="1400" dirty="0">
              <a:solidFill>
                <a:schemeClr val="dk2"/>
              </a:solidFill>
              <a:latin typeface="Montserrat"/>
            </a:endParaRPr>
          </a:p>
          <a:p>
            <a:pPr marL="0" indent="0" algn="l"/>
            <a:endParaRPr lang="en-US" sz="1400" dirty="0">
              <a:solidFill>
                <a:schemeClr val="dk2"/>
              </a:solidFill>
              <a:latin typeface="Montserrat"/>
            </a:endParaRPr>
          </a:p>
        </p:txBody>
      </p:sp>
      <p:pic>
        <p:nvPicPr>
          <p:cNvPr id="10" name="Picture 9" descr="Layers in a Neural Network explained - deeplizard">
            <a:extLst>
              <a:ext uri="{FF2B5EF4-FFF2-40B4-BE49-F238E27FC236}">
                <a16:creationId xmlns:a16="http://schemas.microsoft.com/office/drawing/2014/main" id="{D92024E9-98DC-40C7-B006-CE4E1F125F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1171" y="2745071"/>
            <a:ext cx="2293492" cy="1620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67759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4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07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dirty="0"/>
              <a:t>Sequences </a:t>
            </a:r>
            <a:endParaRPr dirty="0"/>
          </a:p>
        </p:txBody>
      </p:sp>
      <p:pic>
        <p:nvPicPr>
          <p:cNvPr id="1028" name="Picture 4" descr="La Salle URL for Android - APK Download">
            <a:extLst>
              <a:ext uri="{FF2B5EF4-FFF2-40B4-BE49-F238E27FC236}">
                <a16:creationId xmlns:a16="http://schemas.microsoft.com/office/drawing/2014/main" id="{5B228BD3-A51E-41CA-BC66-19015E77B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0" y="4400550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Google Shape;284;p40">
            <a:extLst>
              <a:ext uri="{FF2B5EF4-FFF2-40B4-BE49-F238E27FC236}">
                <a16:creationId xmlns:a16="http://schemas.microsoft.com/office/drawing/2014/main" id="{7B2E729F-60E9-4C63-9DE6-521B05346539}"/>
              </a:ext>
            </a:extLst>
          </p:cNvPr>
          <p:cNvSpPr txBox="1">
            <a:spLocks/>
          </p:cNvSpPr>
          <p:nvPr/>
        </p:nvSpPr>
        <p:spPr>
          <a:xfrm>
            <a:off x="713225" y="1017725"/>
            <a:ext cx="8050190" cy="628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r>
              <a:rPr lang="en-US" sz="1400" dirty="0">
                <a:solidFill>
                  <a:schemeClr val="dk2"/>
                </a:solidFill>
                <a:latin typeface="Montserrat"/>
              </a:rPr>
              <a:t>A set of related events, movements, or items that follow each other in a particular order from </a:t>
            </a:r>
            <a:r>
              <a:rPr lang="en-US" sz="1400" b="1" dirty="0">
                <a:solidFill>
                  <a:schemeClr val="dk2"/>
                </a:solidFill>
                <a:latin typeface="Montserrat"/>
              </a:rPr>
              <a:t>any type</a:t>
            </a:r>
            <a:r>
              <a:rPr lang="en-US" sz="1400" dirty="0">
                <a:solidFill>
                  <a:schemeClr val="dk2"/>
                </a:solidFill>
                <a:latin typeface="Montserrat"/>
              </a:rPr>
              <a:t>.</a:t>
            </a:r>
          </a:p>
        </p:txBody>
      </p:sp>
      <p:pic>
        <p:nvPicPr>
          <p:cNvPr id="1026" name="Picture 2" descr="La pista de Scalextric más grande del mundo está en Madrid, necesitas 3  minutos para completar una vuelta | Motor - ComputerHoy.com">
            <a:extLst>
              <a:ext uri="{FF2B5EF4-FFF2-40B4-BE49-F238E27FC236}">
                <a16:creationId xmlns:a16="http://schemas.microsoft.com/office/drawing/2014/main" id="{A34E906D-3680-448C-B826-79F8657F77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3" y="1861771"/>
            <a:ext cx="3871547" cy="2322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 descr="Hyundai I.20 &quot;Sordo&quot;">
            <a:extLst>
              <a:ext uri="{FF2B5EF4-FFF2-40B4-BE49-F238E27FC236}">
                <a16:creationId xmlns:a16="http://schemas.microsoft.com/office/drawing/2014/main" id="{49519811-4AE5-42BB-90EA-4FAE170E6A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4297" y="2011203"/>
            <a:ext cx="1895475" cy="2024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40562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4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07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dirty="0"/>
              <a:t>Sequences </a:t>
            </a:r>
            <a:endParaRPr dirty="0"/>
          </a:p>
        </p:txBody>
      </p:sp>
      <p:pic>
        <p:nvPicPr>
          <p:cNvPr id="1028" name="Picture 4" descr="La Salle URL for Android - APK Download">
            <a:extLst>
              <a:ext uri="{FF2B5EF4-FFF2-40B4-BE49-F238E27FC236}">
                <a16:creationId xmlns:a16="http://schemas.microsoft.com/office/drawing/2014/main" id="{5B228BD3-A51E-41CA-BC66-19015E77B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0" y="4400550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Google Shape;284;p40">
            <a:extLst>
              <a:ext uri="{FF2B5EF4-FFF2-40B4-BE49-F238E27FC236}">
                <a16:creationId xmlns:a16="http://schemas.microsoft.com/office/drawing/2014/main" id="{7B2E729F-60E9-4C63-9DE6-521B05346539}"/>
              </a:ext>
            </a:extLst>
          </p:cNvPr>
          <p:cNvSpPr txBox="1">
            <a:spLocks/>
          </p:cNvSpPr>
          <p:nvPr/>
        </p:nvSpPr>
        <p:spPr>
          <a:xfrm>
            <a:off x="713225" y="1017725"/>
            <a:ext cx="8050190" cy="628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r>
              <a:rPr lang="en-US" sz="1400" dirty="0">
                <a:solidFill>
                  <a:schemeClr val="dk2"/>
                </a:solidFill>
                <a:latin typeface="Montserrat"/>
              </a:rPr>
              <a:t>A set of related events, movements, or items that follow each other in a particular order from </a:t>
            </a:r>
            <a:r>
              <a:rPr lang="en-US" sz="1400" b="1" dirty="0">
                <a:solidFill>
                  <a:schemeClr val="dk2"/>
                </a:solidFill>
                <a:latin typeface="Montserrat"/>
              </a:rPr>
              <a:t>any type</a:t>
            </a:r>
            <a:r>
              <a:rPr lang="en-US" sz="1400" dirty="0">
                <a:solidFill>
                  <a:schemeClr val="dk2"/>
                </a:solidFill>
                <a:latin typeface="Montserrat"/>
              </a:rPr>
              <a:t>.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E94FBCC2-E852-42EB-B707-4D4617B7E73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709" b="4137"/>
          <a:stretch/>
        </p:blipFill>
        <p:spPr>
          <a:xfrm>
            <a:off x="1035900" y="1550054"/>
            <a:ext cx="7072200" cy="3427297"/>
          </a:xfrm>
          <a:prstGeom prst="rect">
            <a:avLst/>
          </a:prstGeom>
        </p:spPr>
      </p:pic>
      <p:sp>
        <p:nvSpPr>
          <p:cNvPr id="13" name="Elipse 12">
            <a:extLst>
              <a:ext uri="{FF2B5EF4-FFF2-40B4-BE49-F238E27FC236}">
                <a16:creationId xmlns:a16="http://schemas.microsoft.com/office/drawing/2014/main" id="{AF18C930-F59B-45F3-A4E0-F8A6BCDA1516}"/>
              </a:ext>
            </a:extLst>
          </p:cNvPr>
          <p:cNvSpPr/>
          <p:nvPr/>
        </p:nvSpPr>
        <p:spPr>
          <a:xfrm>
            <a:off x="6086041" y="4125775"/>
            <a:ext cx="582045" cy="281352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Rectángulo: esquinas redondeadas 13">
            <a:extLst>
              <a:ext uri="{FF2B5EF4-FFF2-40B4-BE49-F238E27FC236}">
                <a16:creationId xmlns:a16="http://schemas.microsoft.com/office/drawing/2014/main" id="{2DFFAE2E-F84E-4764-A9E5-DE718A749323}"/>
              </a:ext>
            </a:extLst>
          </p:cNvPr>
          <p:cNvSpPr/>
          <p:nvPr/>
        </p:nvSpPr>
        <p:spPr>
          <a:xfrm>
            <a:off x="1278487" y="2114869"/>
            <a:ext cx="977706" cy="154745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816232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4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07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dirty="0"/>
              <a:t>Sequences </a:t>
            </a:r>
            <a:endParaRPr dirty="0"/>
          </a:p>
        </p:txBody>
      </p:sp>
      <p:pic>
        <p:nvPicPr>
          <p:cNvPr id="1028" name="Picture 4" descr="La Salle URL for Android - APK Download">
            <a:extLst>
              <a:ext uri="{FF2B5EF4-FFF2-40B4-BE49-F238E27FC236}">
                <a16:creationId xmlns:a16="http://schemas.microsoft.com/office/drawing/2014/main" id="{5B228BD3-A51E-41CA-BC66-19015E77B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0" y="4400550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Google Shape;284;p40">
            <a:extLst>
              <a:ext uri="{FF2B5EF4-FFF2-40B4-BE49-F238E27FC236}">
                <a16:creationId xmlns:a16="http://schemas.microsoft.com/office/drawing/2014/main" id="{7B2E729F-60E9-4C63-9DE6-521B05346539}"/>
              </a:ext>
            </a:extLst>
          </p:cNvPr>
          <p:cNvSpPr txBox="1">
            <a:spLocks/>
          </p:cNvSpPr>
          <p:nvPr/>
        </p:nvSpPr>
        <p:spPr>
          <a:xfrm>
            <a:off x="713225" y="1017725"/>
            <a:ext cx="8050190" cy="628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r>
              <a:rPr lang="en-US" sz="1400" dirty="0">
                <a:solidFill>
                  <a:schemeClr val="dk2"/>
                </a:solidFill>
                <a:latin typeface="Montserrat"/>
              </a:rPr>
              <a:t>A set of related events, movements, or items that follow each other in a particular order from </a:t>
            </a:r>
            <a:r>
              <a:rPr lang="en-US" sz="1400" b="1" dirty="0">
                <a:solidFill>
                  <a:schemeClr val="dk2"/>
                </a:solidFill>
                <a:latin typeface="Montserrat"/>
              </a:rPr>
              <a:t>any type</a:t>
            </a:r>
            <a:r>
              <a:rPr lang="en-US" sz="1400" dirty="0">
                <a:solidFill>
                  <a:schemeClr val="dk2"/>
                </a:solidFill>
                <a:latin typeface="Montserrat"/>
              </a:rPr>
              <a:t>.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E94FBCC2-E852-42EB-B707-4D4617B7E73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709" b="4137"/>
          <a:stretch/>
        </p:blipFill>
        <p:spPr>
          <a:xfrm>
            <a:off x="1035900" y="1550054"/>
            <a:ext cx="7072200" cy="3427297"/>
          </a:xfrm>
          <a:prstGeom prst="rect">
            <a:avLst/>
          </a:prstGeom>
        </p:spPr>
      </p:pic>
      <p:sp>
        <p:nvSpPr>
          <p:cNvPr id="4" name="Elipse 3">
            <a:extLst>
              <a:ext uri="{FF2B5EF4-FFF2-40B4-BE49-F238E27FC236}">
                <a16:creationId xmlns:a16="http://schemas.microsoft.com/office/drawing/2014/main" id="{B4736376-6CAB-41C4-A55B-C275C71AF7D1}"/>
              </a:ext>
            </a:extLst>
          </p:cNvPr>
          <p:cNvSpPr/>
          <p:nvPr/>
        </p:nvSpPr>
        <p:spPr>
          <a:xfrm>
            <a:off x="3349875" y="2913345"/>
            <a:ext cx="582045" cy="281352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C1803085-5053-4690-90E5-929F28933A41}"/>
              </a:ext>
            </a:extLst>
          </p:cNvPr>
          <p:cNvSpPr/>
          <p:nvPr/>
        </p:nvSpPr>
        <p:spPr>
          <a:xfrm>
            <a:off x="1278487" y="1776046"/>
            <a:ext cx="977706" cy="154745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AF18C930-F59B-45F3-A4E0-F8A6BCDA1516}"/>
              </a:ext>
            </a:extLst>
          </p:cNvPr>
          <p:cNvSpPr/>
          <p:nvPr/>
        </p:nvSpPr>
        <p:spPr>
          <a:xfrm>
            <a:off x="6086041" y="4125775"/>
            <a:ext cx="582045" cy="281352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Rectángulo: esquinas redondeadas 13">
            <a:extLst>
              <a:ext uri="{FF2B5EF4-FFF2-40B4-BE49-F238E27FC236}">
                <a16:creationId xmlns:a16="http://schemas.microsoft.com/office/drawing/2014/main" id="{2DFFAE2E-F84E-4764-A9E5-DE718A749323}"/>
              </a:ext>
            </a:extLst>
          </p:cNvPr>
          <p:cNvSpPr/>
          <p:nvPr/>
        </p:nvSpPr>
        <p:spPr>
          <a:xfrm>
            <a:off x="1278487" y="2114869"/>
            <a:ext cx="977706" cy="154745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594737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4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07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dirty="0"/>
              <a:t>Sequences </a:t>
            </a:r>
            <a:endParaRPr dirty="0"/>
          </a:p>
        </p:txBody>
      </p:sp>
      <p:pic>
        <p:nvPicPr>
          <p:cNvPr id="1028" name="Picture 4" descr="La Salle URL for Android - APK Download">
            <a:extLst>
              <a:ext uri="{FF2B5EF4-FFF2-40B4-BE49-F238E27FC236}">
                <a16:creationId xmlns:a16="http://schemas.microsoft.com/office/drawing/2014/main" id="{5B228BD3-A51E-41CA-BC66-19015E77B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0" y="4400550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Google Shape;284;p40">
            <a:extLst>
              <a:ext uri="{FF2B5EF4-FFF2-40B4-BE49-F238E27FC236}">
                <a16:creationId xmlns:a16="http://schemas.microsoft.com/office/drawing/2014/main" id="{7B2E729F-60E9-4C63-9DE6-521B05346539}"/>
              </a:ext>
            </a:extLst>
          </p:cNvPr>
          <p:cNvSpPr txBox="1">
            <a:spLocks/>
          </p:cNvSpPr>
          <p:nvPr/>
        </p:nvSpPr>
        <p:spPr>
          <a:xfrm>
            <a:off x="713225" y="1017725"/>
            <a:ext cx="8050190" cy="628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r>
              <a:rPr lang="en-US" sz="1400" dirty="0">
                <a:solidFill>
                  <a:schemeClr val="dk2"/>
                </a:solidFill>
                <a:latin typeface="Montserrat"/>
              </a:rPr>
              <a:t>A set of related events, movements, or items that follow each other in a particular order from </a:t>
            </a:r>
            <a:r>
              <a:rPr lang="en-US" sz="1400" b="1" dirty="0">
                <a:solidFill>
                  <a:schemeClr val="dk2"/>
                </a:solidFill>
                <a:latin typeface="Montserrat"/>
              </a:rPr>
              <a:t>any type</a:t>
            </a:r>
            <a:r>
              <a:rPr lang="en-US" sz="1400" dirty="0">
                <a:solidFill>
                  <a:schemeClr val="dk2"/>
                </a:solidFill>
                <a:latin typeface="Montserrat"/>
              </a:rPr>
              <a:t>.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E94FBCC2-E852-42EB-B707-4D4617B7E73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709" b="4137"/>
          <a:stretch/>
        </p:blipFill>
        <p:spPr>
          <a:xfrm>
            <a:off x="1035900" y="1550054"/>
            <a:ext cx="7072200" cy="3427297"/>
          </a:xfrm>
          <a:prstGeom prst="rect">
            <a:avLst/>
          </a:prstGeom>
        </p:spPr>
      </p:pic>
      <p:sp>
        <p:nvSpPr>
          <p:cNvPr id="4" name="Elipse 3">
            <a:extLst>
              <a:ext uri="{FF2B5EF4-FFF2-40B4-BE49-F238E27FC236}">
                <a16:creationId xmlns:a16="http://schemas.microsoft.com/office/drawing/2014/main" id="{B4736376-6CAB-41C4-A55B-C275C71AF7D1}"/>
              </a:ext>
            </a:extLst>
          </p:cNvPr>
          <p:cNvSpPr/>
          <p:nvPr/>
        </p:nvSpPr>
        <p:spPr>
          <a:xfrm>
            <a:off x="3349875" y="2913345"/>
            <a:ext cx="582045" cy="281352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C1803085-5053-4690-90E5-929F28933A41}"/>
              </a:ext>
            </a:extLst>
          </p:cNvPr>
          <p:cNvSpPr/>
          <p:nvPr/>
        </p:nvSpPr>
        <p:spPr>
          <a:xfrm>
            <a:off x="1278487" y="1776046"/>
            <a:ext cx="977706" cy="154745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00567FD7-CC6D-4EC6-9770-05C5937CCE84}"/>
              </a:ext>
            </a:extLst>
          </p:cNvPr>
          <p:cNvSpPr/>
          <p:nvPr/>
        </p:nvSpPr>
        <p:spPr>
          <a:xfrm>
            <a:off x="3476485" y="1879797"/>
            <a:ext cx="582045" cy="281352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Rectángulo: esquinas redondeadas 11">
            <a:extLst>
              <a:ext uri="{FF2B5EF4-FFF2-40B4-BE49-F238E27FC236}">
                <a16:creationId xmlns:a16="http://schemas.microsoft.com/office/drawing/2014/main" id="{5952F441-7C7D-495D-B286-145D15E5D023}"/>
              </a:ext>
            </a:extLst>
          </p:cNvPr>
          <p:cNvSpPr/>
          <p:nvPr/>
        </p:nvSpPr>
        <p:spPr>
          <a:xfrm>
            <a:off x="1278487" y="1943100"/>
            <a:ext cx="977706" cy="154745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AF18C930-F59B-45F3-A4E0-F8A6BCDA1516}"/>
              </a:ext>
            </a:extLst>
          </p:cNvPr>
          <p:cNvSpPr/>
          <p:nvPr/>
        </p:nvSpPr>
        <p:spPr>
          <a:xfrm>
            <a:off x="6086041" y="4125775"/>
            <a:ext cx="582045" cy="281352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Rectángulo: esquinas redondeadas 13">
            <a:extLst>
              <a:ext uri="{FF2B5EF4-FFF2-40B4-BE49-F238E27FC236}">
                <a16:creationId xmlns:a16="http://schemas.microsoft.com/office/drawing/2014/main" id="{2DFFAE2E-F84E-4764-A9E5-DE718A749323}"/>
              </a:ext>
            </a:extLst>
          </p:cNvPr>
          <p:cNvSpPr/>
          <p:nvPr/>
        </p:nvSpPr>
        <p:spPr>
          <a:xfrm>
            <a:off x="1278487" y="2114869"/>
            <a:ext cx="977706" cy="154745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175404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4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07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dirty="0"/>
              <a:t>Sequences </a:t>
            </a:r>
            <a:endParaRPr dirty="0"/>
          </a:p>
        </p:txBody>
      </p:sp>
      <p:pic>
        <p:nvPicPr>
          <p:cNvPr id="1028" name="Picture 4" descr="La Salle URL for Android - APK Download">
            <a:extLst>
              <a:ext uri="{FF2B5EF4-FFF2-40B4-BE49-F238E27FC236}">
                <a16:creationId xmlns:a16="http://schemas.microsoft.com/office/drawing/2014/main" id="{5B228BD3-A51E-41CA-BC66-19015E77B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0" y="4400550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Google Shape;284;p40">
            <a:extLst>
              <a:ext uri="{FF2B5EF4-FFF2-40B4-BE49-F238E27FC236}">
                <a16:creationId xmlns:a16="http://schemas.microsoft.com/office/drawing/2014/main" id="{7B2E729F-60E9-4C63-9DE6-521B05346539}"/>
              </a:ext>
            </a:extLst>
          </p:cNvPr>
          <p:cNvSpPr txBox="1">
            <a:spLocks/>
          </p:cNvSpPr>
          <p:nvPr/>
        </p:nvSpPr>
        <p:spPr>
          <a:xfrm>
            <a:off x="713225" y="1017725"/>
            <a:ext cx="8050190" cy="628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r>
              <a:rPr lang="en-US" sz="1400" dirty="0">
                <a:solidFill>
                  <a:schemeClr val="dk2"/>
                </a:solidFill>
                <a:latin typeface="Montserrat"/>
              </a:rPr>
              <a:t>A set of related events, movements, or items that follow each other in a particular order from </a:t>
            </a:r>
            <a:r>
              <a:rPr lang="en-US" sz="1400" b="1" dirty="0">
                <a:solidFill>
                  <a:schemeClr val="dk2"/>
                </a:solidFill>
                <a:latin typeface="Montserrat"/>
              </a:rPr>
              <a:t>any type</a:t>
            </a:r>
            <a:r>
              <a:rPr lang="en-US" sz="1400" dirty="0">
                <a:solidFill>
                  <a:schemeClr val="dk2"/>
                </a:solidFill>
                <a:latin typeface="Montserrat"/>
              </a:rPr>
              <a:t>.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E94FBCC2-E852-42EB-B707-4D4617B7E73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709" b="4137"/>
          <a:stretch/>
        </p:blipFill>
        <p:spPr>
          <a:xfrm>
            <a:off x="1035900" y="1550054"/>
            <a:ext cx="7072200" cy="3427297"/>
          </a:xfrm>
          <a:prstGeom prst="rect">
            <a:avLst/>
          </a:prstGeom>
        </p:spPr>
      </p:pic>
      <p:sp>
        <p:nvSpPr>
          <p:cNvPr id="4" name="Elipse 3">
            <a:extLst>
              <a:ext uri="{FF2B5EF4-FFF2-40B4-BE49-F238E27FC236}">
                <a16:creationId xmlns:a16="http://schemas.microsoft.com/office/drawing/2014/main" id="{B4736376-6CAB-41C4-A55B-C275C71AF7D1}"/>
              </a:ext>
            </a:extLst>
          </p:cNvPr>
          <p:cNvSpPr/>
          <p:nvPr/>
        </p:nvSpPr>
        <p:spPr>
          <a:xfrm>
            <a:off x="3349875" y="2913345"/>
            <a:ext cx="582045" cy="281352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C1803085-5053-4690-90E5-929F28933A41}"/>
              </a:ext>
            </a:extLst>
          </p:cNvPr>
          <p:cNvSpPr/>
          <p:nvPr/>
        </p:nvSpPr>
        <p:spPr>
          <a:xfrm>
            <a:off x="1278487" y="1776046"/>
            <a:ext cx="977706" cy="154745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00567FD7-CC6D-4EC6-9770-05C5937CCE84}"/>
              </a:ext>
            </a:extLst>
          </p:cNvPr>
          <p:cNvSpPr/>
          <p:nvPr/>
        </p:nvSpPr>
        <p:spPr>
          <a:xfrm>
            <a:off x="3476485" y="1879797"/>
            <a:ext cx="582045" cy="281352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Rectángulo: esquinas redondeadas 11">
            <a:extLst>
              <a:ext uri="{FF2B5EF4-FFF2-40B4-BE49-F238E27FC236}">
                <a16:creationId xmlns:a16="http://schemas.microsoft.com/office/drawing/2014/main" id="{5952F441-7C7D-495D-B286-145D15E5D023}"/>
              </a:ext>
            </a:extLst>
          </p:cNvPr>
          <p:cNvSpPr/>
          <p:nvPr/>
        </p:nvSpPr>
        <p:spPr>
          <a:xfrm>
            <a:off x="1278487" y="1943100"/>
            <a:ext cx="977706" cy="154745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AF18C930-F59B-45F3-A4E0-F8A6BCDA1516}"/>
              </a:ext>
            </a:extLst>
          </p:cNvPr>
          <p:cNvSpPr/>
          <p:nvPr/>
        </p:nvSpPr>
        <p:spPr>
          <a:xfrm>
            <a:off x="6086041" y="4125775"/>
            <a:ext cx="582045" cy="281352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Rectángulo: esquinas redondeadas 13">
            <a:extLst>
              <a:ext uri="{FF2B5EF4-FFF2-40B4-BE49-F238E27FC236}">
                <a16:creationId xmlns:a16="http://schemas.microsoft.com/office/drawing/2014/main" id="{2DFFAE2E-F84E-4764-A9E5-DE718A749323}"/>
              </a:ext>
            </a:extLst>
          </p:cNvPr>
          <p:cNvSpPr/>
          <p:nvPr/>
        </p:nvSpPr>
        <p:spPr>
          <a:xfrm>
            <a:off x="1278487" y="2114869"/>
            <a:ext cx="977706" cy="154745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60DC3FA0-0808-4053-9114-01C139C475FB}"/>
              </a:ext>
            </a:extLst>
          </p:cNvPr>
          <p:cNvSpPr/>
          <p:nvPr/>
        </p:nvSpPr>
        <p:spPr>
          <a:xfrm>
            <a:off x="7234770" y="4185138"/>
            <a:ext cx="650172" cy="356088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Rectángulo: esquinas redondeadas 15">
            <a:extLst>
              <a:ext uri="{FF2B5EF4-FFF2-40B4-BE49-F238E27FC236}">
                <a16:creationId xmlns:a16="http://schemas.microsoft.com/office/drawing/2014/main" id="{0BFF7814-424D-4139-AA0F-C470AE9D1339}"/>
              </a:ext>
            </a:extLst>
          </p:cNvPr>
          <p:cNvSpPr/>
          <p:nvPr/>
        </p:nvSpPr>
        <p:spPr>
          <a:xfrm>
            <a:off x="1278487" y="2281923"/>
            <a:ext cx="977706" cy="154745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003425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4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07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dirty="0"/>
              <a:t>Sequences </a:t>
            </a:r>
            <a:endParaRPr dirty="0"/>
          </a:p>
        </p:txBody>
      </p:sp>
      <p:pic>
        <p:nvPicPr>
          <p:cNvPr id="1028" name="Picture 4" descr="La Salle URL for Android - APK Download">
            <a:extLst>
              <a:ext uri="{FF2B5EF4-FFF2-40B4-BE49-F238E27FC236}">
                <a16:creationId xmlns:a16="http://schemas.microsoft.com/office/drawing/2014/main" id="{5B228BD3-A51E-41CA-BC66-19015E77B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0" y="4400550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Google Shape;284;p40">
            <a:extLst>
              <a:ext uri="{FF2B5EF4-FFF2-40B4-BE49-F238E27FC236}">
                <a16:creationId xmlns:a16="http://schemas.microsoft.com/office/drawing/2014/main" id="{7B2E729F-60E9-4C63-9DE6-521B05346539}"/>
              </a:ext>
            </a:extLst>
          </p:cNvPr>
          <p:cNvSpPr txBox="1">
            <a:spLocks/>
          </p:cNvSpPr>
          <p:nvPr/>
        </p:nvSpPr>
        <p:spPr>
          <a:xfrm>
            <a:off x="713225" y="1017725"/>
            <a:ext cx="8050190" cy="628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r>
              <a:rPr lang="en-US" sz="1400" dirty="0">
                <a:solidFill>
                  <a:schemeClr val="dk2"/>
                </a:solidFill>
                <a:latin typeface="Montserrat"/>
              </a:rPr>
              <a:t>A set of related events, movements, or items that follow each other in a particular order from </a:t>
            </a:r>
            <a:r>
              <a:rPr lang="en-US" sz="1400" b="1" dirty="0">
                <a:solidFill>
                  <a:schemeClr val="dk2"/>
                </a:solidFill>
                <a:latin typeface="Montserrat"/>
              </a:rPr>
              <a:t>any type</a:t>
            </a:r>
            <a:r>
              <a:rPr lang="en-US" sz="1400" dirty="0">
                <a:solidFill>
                  <a:schemeClr val="dk2"/>
                </a:solidFill>
                <a:latin typeface="Montserrat"/>
              </a:rPr>
              <a:t>.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E94FBCC2-E852-42EB-B707-4D4617B7E73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709" b="4137"/>
          <a:stretch/>
        </p:blipFill>
        <p:spPr>
          <a:xfrm>
            <a:off x="1035900" y="1550054"/>
            <a:ext cx="7072200" cy="3427297"/>
          </a:xfrm>
          <a:prstGeom prst="rect">
            <a:avLst/>
          </a:prstGeom>
        </p:spPr>
      </p:pic>
      <p:sp>
        <p:nvSpPr>
          <p:cNvPr id="4" name="Elipse 3">
            <a:extLst>
              <a:ext uri="{FF2B5EF4-FFF2-40B4-BE49-F238E27FC236}">
                <a16:creationId xmlns:a16="http://schemas.microsoft.com/office/drawing/2014/main" id="{B4736376-6CAB-41C4-A55B-C275C71AF7D1}"/>
              </a:ext>
            </a:extLst>
          </p:cNvPr>
          <p:cNvSpPr/>
          <p:nvPr/>
        </p:nvSpPr>
        <p:spPr>
          <a:xfrm>
            <a:off x="3349875" y="2913345"/>
            <a:ext cx="582045" cy="281352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C1803085-5053-4690-90E5-929F28933A41}"/>
              </a:ext>
            </a:extLst>
          </p:cNvPr>
          <p:cNvSpPr/>
          <p:nvPr/>
        </p:nvSpPr>
        <p:spPr>
          <a:xfrm>
            <a:off x="1278487" y="1776046"/>
            <a:ext cx="977706" cy="154745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00567FD7-CC6D-4EC6-9770-05C5937CCE84}"/>
              </a:ext>
            </a:extLst>
          </p:cNvPr>
          <p:cNvSpPr/>
          <p:nvPr/>
        </p:nvSpPr>
        <p:spPr>
          <a:xfrm>
            <a:off x="3476485" y="1879797"/>
            <a:ext cx="582045" cy="281352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Rectángulo: esquinas redondeadas 11">
            <a:extLst>
              <a:ext uri="{FF2B5EF4-FFF2-40B4-BE49-F238E27FC236}">
                <a16:creationId xmlns:a16="http://schemas.microsoft.com/office/drawing/2014/main" id="{5952F441-7C7D-495D-B286-145D15E5D023}"/>
              </a:ext>
            </a:extLst>
          </p:cNvPr>
          <p:cNvSpPr/>
          <p:nvPr/>
        </p:nvSpPr>
        <p:spPr>
          <a:xfrm>
            <a:off x="1278487" y="1943100"/>
            <a:ext cx="977706" cy="154745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AF18C930-F59B-45F3-A4E0-F8A6BCDA1516}"/>
              </a:ext>
            </a:extLst>
          </p:cNvPr>
          <p:cNvSpPr/>
          <p:nvPr/>
        </p:nvSpPr>
        <p:spPr>
          <a:xfrm>
            <a:off x="6086041" y="4125775"/>
            <a:ext cx="582045" cy="281352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Rectángulo: esquinas redondeadas 13">
            <a:extLst>
              <a:ext uri="{FF2B5EF4-FFF2-40B4-BE49-F238E27FC236}">
                <a16:creationId xmlns:a16="http://schemas.microsoft.com/office/drawing/2014/main" id="{2DFFAE2E-F84E-4764-A9E5-DE718A749323}"/>
              </a:ext>
            </a:extLst>
          </p:cNvPr>
          <p:cNvSpPr/>
          <p:nvPr/>
        </p:nvSpPr>
        <p:spPr>
          <a:xfrm>
            <a:off x="1278487" y="2114869"/>
            <a:ext cx="977706" cy="154745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60DC3FA0-0808-4053-9114-01C139C475FB}"/>
              </a:ext>
            </a:extLst>
          </p:cNvPr>
          <p:cNvSpPr/>
          <p:nvPr/>
        </p:nvSpPr>
        <p:spPr>
          <a:xfrm>
            <a:off x="7234770" y="4185138"/>
            <a:ext cx="650172" cy="356088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Rectángulo: esquinas redondeadas 15">
            <a:extLst>
              <a:ext uri="{FF2B5EF4-FFF2-40B4-BE49-F238E27FC236}">
                <a16:creationId xmlns:a16="http://schemas.microsoft.com/office/drawing/2014/main" id="{0BFF7814-424D-4139-AA0F-C470AE9D1339}"/>
              </a:ext>
            </a:extLst>
          </p:cNvPr>
          <p:cNvSpPr/>
          <p:nvPr/>
        </p:nvSpPr>
        <p:spPr>
          <a:xfrm>
            <a:off x="1278487" y="2281923"/>
            <a:ext cx="977706" cy="154745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Google Shape;284;p40">
            <a:extLst>
              <a:ext uri="{FF2B5EF4-FFF2-40B4-BE49-F238E27FC236}">
                <a16:creationId xmlns:a16="http://schemas.microsoft.com/office/drawing/2014/main" id="{F8DAFA25-2AAB-4E99-810C-B88C3C948934}"/>
              </a:ext>
            </a:extLst>
          </p:cNvPr>
          <p:cNvSpPr txBox="1">
            <a:spLocks/>
          </p:cNvSpPr>
          <p:nvPr/>
        </p:nvSpPr>
        <p:spPr>
          <a:xfrm>
            <a:off x="222591" y="1638277"/>
            <a:ext cx="651972" cy="4302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r>
              <a:rPr lang="en-US" sz="1400" b="1" dirty="0">
                <a:solidFill>
                  <a:schemeClr val="dk2"/>
                </a:solidFill>
                <a:latin typeface="Montserrat"/>
                <a:sym typeface="Montserrat"/>
              </a:rPr>
              <a:t>(x, y)</a:t>
            </a:r>
            <a:endParaRPr lang="en-US" sz="800" b="1" dirty="0">
              <a:solidFill>
                <a:schemeClr val="dk2"/>
              </a:solidFill>
              <a:latin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19419862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4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07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dirty="0"/>
              <a:t>Sequences </a:t>
            </a:r>
            <a:endParaRPr dirty="0"/>
          </a:p>
        </p:txBody>
      </p:sp>
      <p:pic>
        <p:nvPicPr>
          <p:cNvPr id="1028" name="Picture 4" descr="La Salle URL for Android - APK Download">
            <a:extLst>
              <a:ext uri="{FF2B5EF4-FFF2-40B4-BE49-F238E27FC236}">
                <a16:creationId xmlns:a16="http://schemas.microsoft.com/office/drawing/2014/main" id="{5B228BD3-A51E-41CA-BC66-19015E77B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0" y="4400550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Google Shape;284;p40">
            <a:extLst>
              <a:ext uri="{FF2B5EF4-FFF2-40B4-BE49-F238E27FC236}">
                <a16:creationId xmlns:a16="http://schemas.microsoft.com/office/drawing/2014/main" id="{7B2E729F-60E9-4C63-9DE6-521B05346539}"/>
              </a:ext>
            </a:extLst>
          </p:cNvPr>
          <p:cNvSpPr txBox="1">
            <a:spLocks/>
          </p:cNvSpPr>
          <p:nvPr/>
        </p:nvSpPr>
        <p:spPr>
          <a:xfrm>
            <a:off x="713225" y="1017725"/>
            <a:ext cx="8050190" cy="3382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r>
              <a:rPr lang="en-US" sz="1400" dirty="0">
                <a:solidFill>
                  <a:schemeClr val="dk2"/>
                </a:solidFill>
                <a:latin typeface="Montserrat"/>
              </a:rPr>
              <a:t>This type of data is useful in special for: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dk2"/>
                </a:solidFill>
                <a:latin typeface="Montserrat"/>
              </a:rPr>
              <a:t>Finding patterns along the time.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dk2"/>
                </a:solidFill>
                <a:latin typeface="Montserrat"/>
              </a:rPr>
              <a:t>Discover trends.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dk2"/>
                </a:solidFill>
                <a:latin typeface="Montserrat"/>
              </a:rPr>
              <a:t>Outliers.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dk2"/>
                </a:solidFill>
                <a:latin typeface="Montserrat"/>
              </a:rPr>
              <a:t>Forecast such as temperature (1D) position (3D) and more.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dk2"/>
                </a:solidFill>
                <a:latin typeface="Montserrat"/>
              </a:rPr>
              <a:t>Music/text composition.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7C545598-7352-40D9-B9C5-44F72D538C03}"/>
              </a:ext>
            </a:extLst>
          </p:cNvPr>
          <p:cNvSpPr txBox="1"/>
          <p:nvPr/>
        </p:nvSpPr>
        <p:spPr>
          <a:xfrm>
            <a:off x="3998570" y="4390698"/>
            <a:ext cx="433707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solidFill>
                  <a:schemeClr val="dk2"/>
                </a:solidFill>
                <a:latin typeface="Montserrat"/>
                <a:sym typeface="Vidaloka"/>
                <a:hlinkClick r:id="rId4"/>
              </a:rPr>
              <a:t>https://magenta.tensorflow.org/demos/web/</a:t>
            </a:r>
            <a:r>
              <a:rPr lang="es-ES" dirty="0">
                <a:solidFill>
                  <a:schemeClr val="dk2"/>
                </a:solidFill>
                <a:latin typeface="Montserrat"/>
                <a:sym typeface="Vidaloka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174238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2"/>
          <p:cNvSpPr txBox="1">
            <a:spLocks noGrp="1"/>
          </p:cNvSpPr>
          <p:nvPr>
            <p:ph type="title"/>
          </p:nvPr>
        </p:nvSpPr>
        <p:spPr>
          <a:xfrm>
            <a:off x="2212144" y="1922850"/>
            <a:ext cx="4719711" cy="64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Time series forecasting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7664515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4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07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dirty="0"/>
              <a:t>Traditional methods </a:t>
            </a:r>
            <a:endParaRPr dirty="0"/>
          </a:p>
        </p:txBody>
      </p:sp>
      <p:pic>
        <p:nvPicPr>
          <p:cNvPr id="1028" name="Picture 4" descr="La Salle URL for Android - APK Download">
            <a:extLst>
              <a:ext uri="{FF2B5EF4-FFF2-40B4-BE49-F238E27FC236}">
                <a16:creationId xmlns:a16="http://schemas.microsoft.com/office/drawing/2014/main" id="{5B228BD3-A51E-41CA-BC66-19015E77B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0" y="4400550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284;p40">
            <a:extLst>
              <a:ext uri="{FF2B5EF4-FFF2-40B4-BE49-F238E27FC236}">
                <a16:creationId xmlns:a16="http://schemas.microsoft.com/office/drawing/2014/main" id="{81E4C106-A4CD-48DD-9604-03C2C254E419}"/>
              </a:ext>
            </a:extLst>
          </p:cNvPr>
          <p:cNvSpPr txBox="1">
            <a:spLocks/>
          </p:cNvSpPr>
          <p:nvPr/>
        </p:nvSpPr>
        <p:spPr>
          <a:xfrm>
            <a:off x="713225" y="1017725"/>
            <a:ext cx="8050190" cy="2013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r>
              <a:rPr lang="en-US" sz="1400" dirty="0">
                <a:solidFill>
                  <a:schemeClr val="dk2"/>
                </a:solidFill>
                <a:latin typeface="Montserrat"/>
              </a:rPr>
              <a:t>Group of methodologies to perform forecasting. The most common ones are: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dk2"/>
                </a:solidFill>
                <a:latin typeface="Montserrat"/>
              </a:rPr>
              <a:t>AR: Auto-regressive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dk2"/>
                </a:solidFill>
                <a:latin typeface="Montserrat"/>
              </a:rPr>
              <a:t>MA: Moving Average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chemeClr val="dk2"/>
                </a:solidFill>
                <a:latin typeface="Montserrat"/>
              </a:rPr>
              <a:t>ARiMA</a:t>
            </a:r>
            <a:r>
              <a:rPr lang="en-US" sz="1400" dirty="0">
                <a:solidFill>
                  <a:schemeClr val="dk2"/>
                </a:solidFill>
                <a:latin typeface="Montserrat"/>
              </a:rPr>
              <a:t>: Both models together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dk2"/>
                </a:solidFill>
                <a:latin typeface="Montserrat"/>
              </a:rPr>
              <a:t>Fourier (hooray)</a:t>
            </a:r>
          </a:p>
        </p:txBody>
      </p:sp>
    </p:spTree>
    <p:extLst>
      <p:ext uri="{BB962C8B-B14F-4D97-AF65-F5344CB8AC3E}">
        <p14:creationId xmlns:p14="http://schemas.microsoft.com/office/powerpoint/2010/main" val="145559932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4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07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dirty="0"/>
              <a:t>Traditional methods – Auto-regressive </a:t>
            </a:r>
            <a:endParaRPr dirty="0"/>
          </a:p>
        </p:txBody>
      </p:sp>
      <p:pic>
        <p:nvPicPr>
          <p:cNvPr id="1028" name="Picture 4" descr="La Salle URL for Android - APK Download">
            <a:extLst>
              <a:ext uri="{FF2B5EF4-FFF2-40B4-BE49-F238E27FC236}">
                <a16:creationId xmlns:a16="http://schemas.microsoft.com/office/drawing/2014/main" id="{5B228BD3-A51E-41CA-BC66-19015E77B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0" y="4400550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284;p40">
            <a:extLst>
              <a:ext uri="{FF2B5EF4-FFF2-40B4-BE49-F238E27FC236}">
                <a16:creationId xmlns:a16="http://schemas.microsoft.com/office/drawing/2014/main" id="{81E4C106-A4CD-48DD-9604-03C2C254E419}"/>
              </a:ext>
            </a:extLst>
          </p:cNvPr>
          <p:cNvSpPr txBox="1">
            <a:spLocks/>
          </p:cNvSpPr>
          <p:nvPr/>
        </p:nvSpPr>
        <p:spPr>
          <a:xfrm>
            <a:off x="713225" y="1017726"/>
            <a:ext cx="8050190" cy="883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r>
              <a:rPr lang="en-US" sz="1400" dirty="0">
                <a:solidFill>
                  <a:schemeClr val="dk2"/>
                </a:solidFill>
                <a:latin typeface="Montserrat"/>
              </a:rPr>
              <a:t>Time series model that depends linearly on previous time steps, using them as inputs to predict the value at the next time step.</a:t>
            </a:r>
          </a:p>
        </p:txBody>
      </p:sp>
    </p:spTree>
    <p:extLst>
      <p:ext uri="{BB962C8B-B14F-4D97-AF65-F5344CB8AC3E}">
        <p14:creationId xmlns:p14="http://schemas.microsoft.com/office/powerpoint/2010/main" val="30250651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8"/>
          <p:cNvSpPr txBox="1">
            <a:spLocks noGrp="1"/>
          </p:cNvSpPr>
          <p:nvPr>
            <p:ph type="title"/>
          </p:nvPr>
        </p:nvSpPr>
        <p:spPr>
          <a:xfrm>
            <a:off x="713224" y="445025"/>
            <a:ext cx="447599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Backup – day 1</a:t>
            </a:r>
            <a:endParaRPr dirty="0"/>
          </a:p>
        </p:txBody>
      </p:sp>
      <p:pic>
        <p:nvPicPr>
          <p:cNvPr id="9" name="Picture 4" descr="La Salle URL for Android - APK Download">
            <a:extLst>
              <a:ext uri="{FF2B5EF4-FFF2-40B4-BE49-F238E27FC236}">
                <a16:creationId xmlns:a16="http://schemas.microsoft.com/office/drawing/2014/main" id="{30D1D181-C7C6-449D-B798-793016E819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0" y="4400550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284;p40">
            <a:extLst>
              <a:ext uri="{FF2B5EF4-FFF2-40B4-BE49-F238E27FC236}">
                <a16:creationId xmlns:a16="http://schemas.microsoft.com/office/drawing/2014/main" id="{EEE50844-50C8-4183-8586-04BE9FA5898B}"/>
              </a:ext>
            </a:extLst>
          </p:cNvPr>
          <p:cNvSpPr txBox="1">
            <a:spLocks/>
          </p:cNvSpPr>
          <p:nvPr/>
        </p:nvSpPr>
        <p:spPr>
          <a:xfrm>
            <a:off x="617560" y="1017725"/>
            <a:ext cx="4209179" cy="2424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r>
              <a:rPr lang="en-US" sz="1400" b="1" dirty="0">
                <a:solidFill>
                  <a:schemeClr val="dk2"/>
                </a:solidFill>
                <a:latin typeface="Montserrat"/>
                <a:sym typeface="Montserrat"/>
              </a:rPr>
              <a:t>Activation functions </a:t>
            </a:r>
            <a:r>
              <a:rPr lang="en-US" sz="1400" dirty="0">
                <a:solidFill>
                  <a:schemeClr val="dk2"/>
                </a:solidFill>
                <a:latin typeface="Montserrat"/>
                <a:sym typeface="Montserrat"/>
              </a:rPr>
              <a:t>in charge of the non-</a:t>
            </a:r>
            <a:r>
              <a:rPr lang="en-US" sz="1400" dirty="0" err="1">
                <a:solidFill>
                  <a:schemeClr val="dk2"/>
                </a:solidFill>
                <a:latin typeface="Montserrat"/>
                <a:sym typeface="Montserrat"/>
              </a:rPr>
              <a:t>lineary</a:t>
            </a:r>
            <a:r>
              <a:rPr lang="en-US" sz="1400" dirty="0">
                <a:solidFill>
                  <a:schemeClr val="dk2"/>
                </a:solidFill>
                <a:latin typeface="Montserrat"/>
                <a:sym typeface="Montserrat"/>
              </a:rPr>
              <a:t> of our models:</a:t>
            </a:r>
            <a:endParaRPr lang="en-US" dirty="0">
              <a:solidFill>
                <a:schemeClr val="dk2"/>
              </a:solidFill>
            </a:endParaRPr>
          </a:p>
          <a:p>
            <a:pPr marL="0" indent="0" algn="l"/>
            <a:r>
              <a:rPr lang="en-US" sz="1400" dirty="0">
                <a:solidFill>
                  <a:schemeClr val="dk2"/>
                </a:solidFill>
                <a:latin typeface="Montserrat"/>
              </a:rPr>
              <a:t>- </a:t>
            </a:r>
            <a:r>
              <a:rPr lang="en-US" sz="1400" b="1" dirty="0" err="1">
                <a:solidFill>
                  <a:schemeClr val="dk2"/>
                </a:solidFill>
                <a:latin typeface="Montserrat"/>
              </a:rPr>
              <a:t>ReLU</a:t>
            </a:r>
            <a:r>
              <a:rPr lang="en-US" sz="1400" dirty="0">
                <a:solidFill>
                  <a:schemeClr val="dk2"/>
                </a:solidFill>
                <a:latin typeface="Montserrat"/>
              </a:rPr>
              <a:t> or </a:t>
            </a:r>
            <a:r>
              <a:rPr lang="en-US" sz="1400" b="1" dirty="0" err="1">
                <a:solidFill>
                  <a:schemeClr val="dk2"/>
                </a:solidFill>
                <a:latin typeface="Montserrat"/>
              </a:rPr>
              <a:t>LeakyRelu</a:t>
            </a:r>
            <a:r>
              <a:rPr lang="en-US" sz="1400" dirty="0">
                <a:solidFill>
                  <a:schemeClr val="dk2"/>
                </a:solidFill>
                <a:latin typeface="Montserrat"/>
              </a:rPr>
              <a:t> in hidden layers.</a:t>
            </a:r>
          </a:p>
          <a:p>
            <a:pPr marL="0" indent="0" algn="l"/>
            <a:r>
              <a:rPr lang="en-US" sz="1400" dirty="0">
                <a:solidFill>
                  <a:schemeClr val="dk2"/>
                </a:solidFill>
                <a:latin typeface="Montserrat"/>
              </a:rPr>
              <a:t>- Careful with the selection for the output layer, depends directly on the problem we're solving!</a:t>
            </a:r>
          </a:p>
          <a:p>
            <a:pPr marL="0" indent="0" algn="l"/>
            <a:endParaRPr lang="en-US" sz="1400" dirty="0">
              <a:solidFill>
                <a:schemeClr val="dk2"/>
              </a:solidFill>
              <a:latin typeface="Montserrat"/>
            </a:endParaRPr>
          </a:p>
          <a:p>
            <a:pPr marL="0" indent="0" algn="l"/>
            <a:r>
              <a:rPr lang="en-US" sz="1400" dirty="0">
                <a:solidFill>
                  <a:schemeClr val="dk2"/>
                </a:solidFill>
                <a:latin typeface="Montserrat"/>
              </a:rPr>
              <a:t>- Objective feature: How many possible values? </a:t>
            </a:r>
          </a:p>
          <a:p>
            <a:pPr marL="0" indent="0" algn="l"/>
            <a:endParaRPr lang="en-US" sz="1400" dirty="0">
              <a:solidFill>
                <a:schemeClr val="dk2"/>
              </a:solidFill>
              <a:latin typeface="Montserrat"/>
            </a:endParaRPr>
          </a:p>
          <a:p>
            <a:pPr marL="0" indent="0" algn="l"/>
            <a:endParaRPr lang="en-US" sz="1400" dirty="0">
              <a:solidFill>
                <a:schemeClr val="dk2"/>
              </a:solidFill>
              <a:latin typeface="Montserrat"/>
            </a:endParaRPr>
          </a:p>
          <a:p>
            <a:pPr marL="0" indent="0" algn="l"/>
            <a:endParaRPr lang="en-US" sz="1400" dirty="0">
              <a:solidFill>
                <a:schemeClr val="dk2"/>
              </a:solidFill>
              <a:latin typeface="Montserrat"/>
            </a:endParaRPr>
          </a:p>
        </p:txBody>
      </p:sp>
      <p:pic>
        <p:nvPicPr>
          <p:cNvPr id="11" name="Picture 10" descr="Commonly used activation functions: (a) Sigmoid, (b) Tanh, (c) ReLU, and (d) LReLU.">
            <a:extLst>
              <a:ext uri="{FF2B5EF4-FFF2-40B4-BE49-F238E27FC236}">
                <a16:creationId xmlns:a16="http://schemas.microsoft.com/office/drawing/2014/main" id="{3213D019-D2F6-47E6-8B42-BEF7E74102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8815" y="1164490"/>
            <a:ext cx="4444155" cy="2752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25275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4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07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dirty="0"/>
              <a:t>Traditional methods – Auto-regressive </a:t>
            </a:r>
            <a:endParaRPr dirty="0"/>
          </a:p>
        </p:txBody>
      </p:sp>
      <p:pic>
        <p:nvPicPr>
          <p:cNvPr id="1028" name="Picture 4" descr="La Salle URL for Android - APK Download">
            <a:extLst>
              <a:ext uri="{FF2B5EF4-FFF2-40B4-BE49-F238E27FC236}">
                <a16:creationId xmlns:a16="http://schemas.microsoft.com/office/drawing/2014/main" id="{5B228BD3-A51E-41CA-BC66-19015E77B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0" y="4400550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284;p40">
            <a:extLst>
              <a:ext uri="{FF2B5EF4-FFF2-40B4-BE49-F238E27FC236}">
                <a16:creationId xmlns:a16="http://schemas.microsoft.com/office/drawing/2014/main" id="{81E4C106-A4CD-48DD-9604-03C2C254E419}"/>
              </a:ext>
            </a:extLst>
          </p:cNvPr>
          <p:cNvSpPr txBox="1">
            <a:spLocks/>
          </p:cNvSpPr>
          <p:nvPr/>
        </p:nvSpPr>
        <p:spPr>
          <a:xfrm>
            <a:off x="713225" y="1017726"/>
            <a:ext cx="8050190" cy="883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r>
              <a:rPr lang="en-US" sz="1400" dirty="0">
                <a:solidFill>
                  <a:schemeClr val="dk2"/>
                </a:solidFill>
                <a:latin typeface="Montserrat"/>
              </a:rPr>
              <a:t>Time series model that depends linearly on previous time steps, using them as inputs to predict the value at the next time step.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F9FFE1BB-2496-451D-BBED-FB4E2562B67F}"/>
                  </a:ext>
                </a:extLst>
              </p:cNvPr>
              <p:cNvSpPr txBox="1"/>
              <p:nvPr/>
            </p:nvSpPr>
            <p:spPr>
              <a:xfrm>
                <a:off x="3169638" y="1824276"/>
                <a:ext cx="2316980" cy="5881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s-E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s-E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s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s-ES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r>
                        <a:rPr lang="es-ES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s-ES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t</m:t>
                      </m:r>
                      <m:r>
                        <a:rPr lang="es-ES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F9FFE1BB-2496-451D-BBED-FB4E2562B6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9638" y="1824276"/>
                <a:ext cx="2316980" cy="58817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3949837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4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07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dirty="0"/>
              <a:t>Traditional methods – Auto-regressive </a:t>
            </a:r>
            <a:endParaRPr dirty="0"/>
          </a:p>
        </p:txBody>
      </p:sp>
      <p:pic>
        <p:nvPicPr>
          <p:cNvPr id="1028" name="Picture 4" descr="La Salle URL for Android - APK Download">
            <a:extLst>
              <a:ext uri="{FF2B5EF4-FFF2-40B4-BE49-F238E27FC236}">
                <a16:creationId xmlns:a16="http://schemas.microsoft.com/office/drawing/2014/main" id="{5B228BD3-A51E-41CA-BC66-19015E77B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0" y="4400550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284;p40">
            <a:extLst>
              <a:ext uri="{FF2B5EF4-FFF2-40B4-BE49-F238E27FC236}">
                <a16:creationId xmlns:a16="http://schemas.microsoft.com/office/drawing/2014/main" id="{81E4C106-A4CD-48DD-9604-03C2C254E419}"/>
              </a:ext>
            </a:extLst>
          </p:cNvPr>
          <p:cNvSpPr txBox="1">
            <a:spLocks/>
          </p:cNvSpPr>
          <p:nvPr/>
        </p:nvSpPr>
        <p:spPr>
          <a:xfrm>
            <a:off x="713225" y="1017726"/>
            <a:ext cx="8050190" cy="883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r>
              <a:rPr lang="en-US" sz="1400" dirty="0">
                <a:solidFill>
                  <a:schemeClr val="dk2"/>
                </a:solidFill>
                <a:latin typeface="Montserrat"/>
              </a:rPr>
              <a:t>Time series model that depends linearly on previous time steps, using them as inputs to predict the value at the next time step.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uadroTexto 3">
                <a:extLst>
                  <a:ext uri="{FF2B5EF4-FFF2-40B4-BE49-F238E27FC236}">
                    <a16:creationId xmlns:a16="http://schemas.microsoft.com/office/drawing/2014/main" id="{05A67298-2F5C-4575-A210-ACF6453A8D3C}"/>
                  </a:ext>
                </a:extLst>
              </p:cNvPr>
              <p:cNvSpPr txBox="1"/>
              <p:nvPr/>
            </p:nvSpPr>
            <p:spPr>
              <a:xfrm>
                <a:off x="3169638" y="1824276"/>
                <a:ext cx="2316980" cy="5881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s-E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s-E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s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s-ES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r>
                        <a:rPr lang="es-ES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s-ES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t</m:t>
                      </m:r>
                      <m:r>
                        <a:rPr lang="es-ES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4" name="CuadroTexto 3">
                <a:extLst>
                  <a:ext uri="{FF2B5EF4-FFF2-40B4-BE49-F238E27FC236}">
                    <a16:creationId xmlns:a16="http://schemas.microsoft.com/office/drawing/2014/main" id="{05A67298-2F5C-4575-A210-ACF6453A8D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9638" y="1824276"/>
                <a:ext cx="2316980" cy="58817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id="{596AD32F-8203-4106-A097-9515D25447D8}"/>
              </a:ext>
            </a:extLst>
          </p:cNvPr>
          <p:cNvSpPr/>
          <p:nvPr/>
        </p:nvSpPr>
        <p:spPr>
          <a:xfrm>
            <a:off x="4237269" y="1928026"/>
            <a:ext cx="611944" cy="380674"/>
          </a:xfrm>
          <a:prstGeom prst="round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6EE2931C-3BBC-4194-A06B-916AD33736B1}"/>
              </a:ext>
            </a:extLst>
          </p:cNvPr>
          <p:cNvCxnSpPr>
            <a:cxnSpLocks/>
            <a:stCxn id="9" idx="0"/>
          </p:cNvCxnSpPr>
          <p:nvPr/>
        </p:nvCxnSpPr>
        <p:spPr>
          <a:xfrm flipH="1" flipV="1">
            <a:off x="4454969" y="2315734"/>
            <a:ext cx="874043" cy="350799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Google Shape;461;p52">
            <a:extLst>
              <a:ext uri="{FF2B5EF4-FFF2-40B4-BE49-F238E27FC236}">
                <a16:creationId xmlns:a16="http://schemas.microsoft.com/office/drawing/2014/main" id="{7D3106FF-DE96-4C57-B2E4-759D28D3F4AF}"/>
              </a:ext>
            </a:extLst>
          </p:cNvPr>
          <p:cNvSpPr txBox="1">
            <a:spLocks/>
          </p:cNvSpPr>
          <p:nvPr/>
        </p:nvSpPr>
        <p:spPr>
          <a:xfrm>
            <a:off x="4885452" y="2666533"/>
            <a:ext cx="887119" cy="35955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000" dirty="0">
                <a:latin typeface="Montserrat" panose="00000500000000000000" pitchFamily="2" charset="0"/>
              </a:rPr>
              <a:t>Time steps</a:t>
            </a:r>
          </a:p>
        </p:txBody>
      </p:sp>
    </p:spTree>
    <p:extLst>
      <p:ext uri="{BB962C8B-B14F-4D97-AF65-F5344CB8AC3E}">
        <p14:creationId xmlns:p14="http://schemas.microsoft.com/office/powerpoint/2010/main" val="238288550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4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07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dirty="0"/>
              <a:t>Traditional methods – Auto-regressive </a:t>
            </a:r>
            <a:endParaRPr dirty="0"/>
          </a:p>
        </p:txBody>
      </p:sp>
      <p:pic>
        <p:nvPicPr>
          <p:cNvPr id="1028" name="Picture 4" descr="La Salle URL for Android - APK Download">
            <a:extLst>
              <a:ext uri="{FF2B5EF4-FFF2-40B4-BE49-F238E27FC236}">
                <a16:creationId xmlns:a16="http://schemas.microsoft.com/office/drawing/2014/main" id="{5B228BD3-A51E-41CA-BC66-19015E77B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0" y="4400550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284;p40">
            <a:extLst>
              <a:ext uri="{FF2B5EF4-FFF2-40B4-BE49-F238E27FC236}">
                <a16:creationId xmlns:a16="http://schemas.microsoft.com/office/drawing/2014/main" id="{81E4C106-A4CD-48DD-9604-03C2C254E419}"/>
              </a:ext>
            </a:extLst>
          </p:cNvPr>
          <p:cNvSpPr txBox="1">
            <a:spLocks/>
          </p:cNvSpPr>
          <p:nvPr/>
        </p:nvSpPr>
        <p:spPr>
          <a:xfrm>
            <a:off x="713225" y="1017726"/>
            <a:ext cx="8050190" cy="883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r>
              <a:rPr lang="en-US" sz="1400" dirty="0">
                <a:solidFill>
                  <a:schemeClr val="dk2"/>
                </a:solidFill>
                <a:latin typeface="Montserrat"/>
              </a:rPr>
              <a:t>Time series model that depends linearly on previous time steps, using them as inputs to predict the value at the next time step.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uadroTexto 3">
                <a:extLst>
                  <a:ext uri="{FF2B5EF4-FFF2-40B4-BE49-F238E27FC236}">
                    <a16:creationId xmlns:a16="http://schemas.microsoft.com/office/drawing/2014/main" id="{05A67298-2F5C-4575-A210-ACF6453A8D3C}"/>
                  </a:ext>
                </a:extLst>
              </p:cNvPr>
              <p:cNvSpPr txBox="1"/>
              <p:nvPr/>
            </p:nvSpPr>
            <p:spPr>
              <a:xfrm>
                <a:off x="3169638" y="1824276"/>
                <a:ext cx="2316980" cy="5881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s-E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s-E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s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s-ES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r>
                        <a:rPr lang="es-ES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s-ES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t</m:t>
                      </m:r>
                      <m:r>
                        <a:rPr lang="es-ES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4" name="CuadroTexto 3">
                <a:extLst>
                  <a:ext uri="{FF2B5EF4-FFF2-40B4-BE49-F238E27FC236}">
                    <a16:creationId xmlns:a16="http://schemas.microsoft.com/office/drawing/2014/main" id="{05A67298-2F5C-4575-A210-ACF6453A8D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9638" y="1824276"/>
                <a:ext cx="2316980" cy="58817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id="{596AD32F-8203-4106-A097-9515D25447D8}"/>
              </a:ext>
            </a:extLst>
          </p:cNvPr>
          <p:cNvSpPr/>
          <p:nvPr/>
        </p:nvSpPr>
        <p:spPr>
          <a:xfrm>
            <a:off x="4237269" y="1928026"/>
            <a:ext cx="611944" cy="380674"/>
          </a:xfrm>
          <a:prstGeom prst="round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6EE2931C-3BBC-4194-A06B-916AD33736B1}"/>
              </a:ext>
            </a:extLst>
          </p:cNvPr>
          <p:cNvCxnSpPr>
            <a:cxnSpLocks/>
            <a:stCxn id="9" idx="0"/>
          </p:cNvCxnSpPr>
          <p:nvPr/>
        </p:nvCxnSpPr>
        <p:spPr>
          <a:xfrm flipH="1" flipV="1">
            <a:off x="4454969" y="2315734"/>
            <a:ext cx="874043" cy="350799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Google Shape;461;p52">
            <a:extLst>
              <a:ext uri="{FF2B5EF4-FFF2-40B4-BE49-F238E27FC236}">
                <a16:creationId xmlns:a16="http://schemas.microsoft.com/office/drawing/2014/main" id="{7D3106FF-DE96-4C57-B2E4-759D28D3F4AF}"/>
              </a:ext>
            </a:extLst>
          </p:cNvPr>
          <p:cNvSpPr txBox="1">
            <a:spLocks/>
          </p:cNvSpPr>
          <p:nvPr/>
        </p:nvSpPr>
        <p:spPr>
          <a:xfrm>
            <a:off x="4885452" y="2666533"/>
            <a:ext cx="887119" cy="35955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000" dirty="0">
                <a:latin typeface="Montserrat" panose="00000500000000000000" pitchFamily="2" charset="0"/>
              </a:rPr>
              <a:t>Time steps</a:t>
            </a:r>
          </a:p>
        </p:txBody>
      </p:sp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4A008219-44FC-4179-8AE0-6D0AFBBE900F}"/>
              </a:ext>
            </a:extLst>
          </p:cNvPr>
          <p:cNvSpPr/>
          <p:nvPr/>
        </p:nvSpPr>
        <p:spPr>
          <a:xfrm>
            <a:off x="4012759" y="1942224"/>
            <a:ext cx="224510" cy="380674"/>
          </a:xfrm>
          <a:prstGeom prst="roundRect">
            <a:avLst/>
          </a:prstGeom>
          <a:noFill/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C00D0C3B-6BFD-45E4-B5AE-89F232D10AC3}"/>
              </a:ext>
            </a:extLst>
          </p:cNvPr>
          <p:cNvCxnSpPr>
            <a:cxnSpLocks/>
            <a:stCxn id="13" idx="0"/>
          </p:cNvCxnSpPr>
          <p:nvPr/>
        </p:nvCxnSpPr>
        <p:spPr>
          <a:xfrm flipV="1">
            <a:off x="3970755" y="2341864"/>
            <a:ext cx="115910" cy="684227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Google Shape;461;p52">
            <a:extLst>
              <a:ext uri="{FF2B5EF4-FFF2-40B4-BE49-F238E27FC236}">
                <a16:creationId xmlns:a16="http://schemas.microsoft.com/office/drawing/2014/main" id="{F0517EDB-F508-4471-918A-5A3F037DECF5}"/>
              </a:ext>
            </a:extLst>
          </p:cNvPr>
          <p:cNvSpPr txBox="1">
            <a:spLocks/>
          </p:cNvSpPr>
          <p:nvPr/>
        </p:nvSpPr>
        <p:spPr>
          <a:xfrm>
            <a:off x="3369510" y="3026091"/>
            <a:ext cx="1202489" cy="35955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000" dirty="0">
                <a:latin typeface="Montserrat" panose="00000500000000000000" pitchFamily="2" charset="0"/>
              </a:rPr>
              <a:t>Coefficient for each time step</a:t>
            </a:r>
          </a:p>
        </p:txBody>
      </p:sp>
    </p:spTree>
    <p:extLst>
      <p:ext uri="{BB962C8B-B14F-4D97-AF65-F5344CB8AC3E}">
        <p14:creationId xmlns:p14="http://schemas.microsoft.com/office/powerpoint/2010/main" val="42736331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4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07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dirty="0"/>
              <a:t>Traditional methods – Auto-regressive </a:t>
            </a:r>
            <a:endParaRPr dirty="0"/>
          </a:p>
        </p:txBody>
      </p:sp>
      <p:pic>
        <p:nvPicPr>
          <p:cNvPr id="1028" name="Picture 4" descr="La Salle URL for Android - APK Download">
            <a:extLst>
              <a:ext uri="{FF2B5EF4-FFF2-40B4-BE49-F238E27FC236}">
                <a16:creationId xmlns:a16="http://schemas.microsoft.com/office/drawing/2014/main" id="{5B228BD3-A51E-41CA-BC66-19015E77B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0" y="4400550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284;p40">
            <a:extLst>
              <a:ext uri="{FF2B5EF4-FFF2-40B4-BE49-F238E27FC236}">
                <a16:creationId xmlns:a16="http://schemas.microsoft.com/office/drawing/2014/main" id="{81E4C106-A4CD-48DD-9604-03C2C254E419}"/>
              </a:ext>
            </a:extLst>
          </p:cNvPr>
          <p:cNvSpPr txBox="1">
            <a:spLocks/>
          </p:cNvSpPr>
          <p:nvPr/>
        </p:nvSpPr>
        <p:spPr>
          <a:xfrm>
            <a:off x="713225" y="1017726"/>
            <a:ext cx="8050190" cy="883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r>
              <a:rPr lang="en-US" sz="1400" dirty="0">
                <a:solidFill>
                  <a:schemeClr val="dk2"/>
                </a:solidFill>
                <a:latin typeface="Montserrat"/>
              </a:rPr>
              <a:t>Time series model that depends linearly on previous time steps, using them as inputs to predict the value at the next time step.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uadroTexto 3">
                <a:extLst>
                  <a:ext uri="{FF2B5EF4-FFF2-40B4-BE49-F238E27FC236}">
                    <a16:creationId xmlns:a16="http://schemas.microsoft.com/office/drawing/2014/main" id="{05A67298-2F5C-4575-A210-ACF6453A8D3C}"/>
                  </a:ext>
                </a:extLst>
              </p:cNvPr>
              <p:cNvSpPr txBox="1"/>
              <p:nvPr/>
            </p:nvSpPr>
            <p:spPr>
              <a:xfrm>
                <a:off x="3169638" y="1824276"/>
                <a:ext cx="2316980" cy="5881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s-E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s-E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s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s-ES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r>
                        <a:rPr lang="es-ES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s-ES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t</m:t>
                      </m:r>
                      <m:r>
                        <a:rPr lang="es-ES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4" name="CuadroTexto 3">
                <a:extLst>
                  <a:ext uri="{FF2B5EF4-FFF2-40B4-BE49-F238E27FC236}">
                    <a16:creationId xmlns:a16="http://schemas.microsoft.com/office/drawing/2014/main" id="{05A67298-2F5C-4575-A210-ACF6453A8D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9638" y="1824276"/>
                <a:ext cx="2316980" cy="58817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id="{596AD32F-8203-4106-A097-9515D25447D8}"/>
              </a:ext>
            </a:extLst>
          </p:cNvPr>
          <p:cNvSpPr/>
          <p:nvPr/>
        </p:nvSpPr>
        <p:spPr>
          <a:xfrm>
            <a:off x="4237269" y="1928026"/>
            <a:ext cx="611944" cy="380674"/>
          </a:xfrm>
          <a:prstGeom prst="round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6EE2931C-3BBC-4194-A06B-916AD33736B1}"/>
              </a:ext>
            </a:extLst>
          </p:cNvPr>
          <p:cNvCxnSpPr>
            <a:cxnSpLocks/>
          </p:cNvCxnSpPr>
          <p:nvPr/>
        </p:nvCxnSpPr>
        <p:spPr>
          <a:xfrm flipH="1" flipV="1">
            <a:off x="4454969" y="2315734"/>
            <a:ext cx="874043" cy="350799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4A008219-44FC-4179-8AE0-6D0AFBBE900F}"/>
              </a:ext>
            </a:extLst>
          </p:cNvPr>
          <p:cNvSpPr/>
          <p:nvPr/>
        </p:nvSpPr>
        <p:spPr>
          <a:xfrm>
            <a:off x="4012759" y="1942224"/>
            <a:ext cx="224510" cy="380674"/>
          </a:xfrm>
          <a:prstGeom prst="roundRect">
            <a:avLst/>
          </a:prstGeom>
          <a:noFill/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6" name="Conector recto de flecha 15">
            <a:extLst>
              <a:ext uri="{FF2B5EF4-FFF2-40B4-BE49-F238E27FC236}">
                <a16:creationId xmlns:a16="http://schemas.microsoft.com/office/drawing/2014/main" id="{CACC76A6-5BAA-4F56-BBE7-1EF5413DF945}"/>
              </a:ext>
            </a:extLst>
          </p:cNvPr>
          <p:cNvCxnSpPr>
            <a:cxnSpLocks/>
            <a:stCxn id="17" idx="0"/>
          </p:cNvCxnSpPr>
          <p:nvPr/>
        </p:nvCxnSpPr>
        <p:spPr>
          <a:xfrm flipH="1" flipV="1">
            <a:off x="5446543" y="2119212"/>
            <a:ext cx="864576" cy="522322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Google Shape;461;p52">
            <a:extLst>
              <a:ext uri="{FF2B5EF4-FFF2-40B4-BE49-F238E27FC236}">
                <a16:creationId xmlns:a16="http://schemas.microsoft.com/office/drawing/2014/main" id="{720AB6F0-646B-4B1B-A160-4088AF38024E}"/>
              </a:ext>
            </a:extLst>
          </p:cNvPr>
          <p:cNvSpPr txBox="1">
            <a:spLocks/>
          </p:cNvSpPr>
          <p:nvPr/>
        </p:nvSpPr>
        <p:spPr>
          <a:xfrm>
            <a:off x="5838092" y="2641534"/>
            <a:ext cx="946053" cy="35955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000" dirty="0">
                <a:latin typeface="Montserrat" panose="00000500000000000000" pitchFamily="2" charset="0"/>
              </a:rPr>
              <a:t>Noise factor</a:t>
            </a:r>
          </a:p>
        </p:txBody>
      </p:sp>
      <p:sp>
        <p:nvSpPr>
          <p:cNvPr id="18" name="Rectángulo: esquinas redondeadas 17">
            <a:extLst>
              <a:ext uri="{FF2B5EF4-FFF2-40B4-BE49-F238E27FC236}">
                <a16:creationId xmlns:a16="http://schemas.microsoft.com/office/drawing/2014/main" id="{9128D302-8773-44AF-9FEF-AC783CE9F238}"/>
              </a:ext>
            </a:extLst>
          </p:cNvPr>
          <p:cNvSpPr/>
          <p:nvPr/>
        </p:nvSpPr>
        <p:spPr>
          <a:xfrm>
            <a:off x="5141741" y="1928875"/>
            <a:ext cx="304801" cy="380674"/>
          </a:xfrm>
          <a:prstGeom prst="roundRect">
            <a:avLst/>
          </a:prstGeom>
          <a:noFill/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Google Shape;461;p52">
            <a:extLst>
              <a:ext uri="{FF2B5EF4-FFF2-40B4-BE49-F238E27FC236}">
                <a16:creationId xmlns:a16="http://schemas.microsoft.com/office/drawing/2014/main" id="{354DF78F-9DE2-43DB-8634-D3C4073B9A1B}"/>
              </a:ext>
            </a:extLst>
          </p:cNvPr>
          <p:cNvSpPr txBox="1">
            <a:spLocks/>
          </p:cNvSpPr>
          <p:nvPr/>
        </p:nvSpPr>
        <p:spPr>
          <a:xfrm>
            <a:off x="4885452" y="2666533"/>
            <a:ext cx="887119" cy="35955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000" dirty="0">
                <a:latin typeface="Montserrat" panose="00000500000000000000" pitchFamily="2" charset="0"/>
              </a:rPr>
              <a:t>Time steps</a:t>
            </a:r>
          </a:p>
        </p:txBody>
      </p:sp>
      <p:cxnSp>
        <p:nvCxnSpPr>
          <p:cNvPr id="19" name="Conector recto de flecha 18">
            <a:extLst>
              <a:ext uri="{FF2B5EF4-FFF2-40B4-BE49-F238E27FC236}">
                <a16:creationId xmlns:a16="http://schemas.microsoft.com/office/drawing/2014/main" id="{09217BA1-F610-4201-A44B-A3BE87C50BB4}"/>
              </a:ext>
            </a:extLst>
          </p:cNvPr>
          <p:cNvCxnSpPr>
            <a:cxnSpLocks/>
            <a:stCxn id="20" idx="0"/>
          </p:cNvCxnSpPr>
          <p:nvPr/>
        </p:nvCxnSpPr>
        <p:spPr>
          <a:xfrm flipV="1">
            <a:off x="3970755" y="2341864"/>
            <a:ext cx="115910" cy="684227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Google Shape;461;p52">
            <a:extLst>
              <a:ext uri="{FF2B5EF4-FFF2-40B4-BE49-F238E27FC236}">
                <a16:creationId xmlns:a16="http://schemas.microsoft.com/office/drawing/2014/main" id="{174630C5-D006-4FAD-A980-4970DC5987E1}"/>
              </a:ext>
            </a:extLst>
          </p:cNvPr>
          <p:cNvSpPr txBox="1">
            <a:spLocks/>
          </p:cNvSpPr>
          <p:nvPr/>
        </p:nvSpPr>
        <p:spPr>
          <a:xfrm>
            <a:off x="3369510" y="3026091"/>
            <a:ext cx="1202489" cy="35955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000" dirty="0">
                <a:latin typeface="Montserrat" panose="00000500000000000000" pitchFamily="2" charset="0"/>
              </a:rPr>
              <a:t>Coefficient for each time step</a:t>
            </a:r>
          </a:p>
        </p:txBody>
      </p:sp>
    </p:spTree>
    <p:extLst>
      <p:ext uri="{BB962C8B-B14F-4D97-AF65-F5344CB8AC3E}">
        <p14:creationId xmlns:p14="http://schemas.microsoft.com/office/powerpoint/2010/main" val="305041863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4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07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dirty="0"/>
              <a:t>Traditional methods – Auto-regressive </a:t>
            </a:r>
            <a:endParaRPr dirty="0"/>
          </a:p>
        </p:txBody>
      </p:sp>
      <p:pic>
        <p:nvPicPr>
          <p:cNvPr id="1028" name="Picture 4" descr="La Salle URL for Android - APK Download">
            <a:extLst>
              <a:ext uri="{FF2B5EF4-FFF2-40B4-BE49-F238E27FC236}">
                <a16:creationId xmlns:a16="http://schemas.microsoft.com/office/drawing/2014/main" id="{5B228BD3-A51E-41CA-BC66-19015E77B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0" y="4400550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284;p40">
            <a:extLst>
              <a:ext uri="{FF2B5EF4-FFF2-40B4-BE49-F238E27FC236}">
                <a16:creationId xmlns:a16="http://schemas.microsoft.com/office/drawing/2014/main" id="{81E4C106-A4CD-48DD-9604-03C2C254E419}"/>
              </a:ext>
            </a:extLst>
          </p:cNvPr>
          <p:cNvSpPr txBox="1">
            <a:spLocks/>
          </p:cNvSpPr>
          <p:nvPr/>
        </p:nvSpPr>
        <p:spPr>
          <a:xfrm>
            <a:off x="713225" y="1017726"/>
            <a:ext cx="8050190" cy="883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r>
              <a:rPr lang="en-US" sz="1400" dirty="0">
                <a:solidFill>
                  <a:schemeClr val="dk2"/>
                </a:solidFill>
                <a:latin typeface="Montserrat"/>
              </a:rPr>
              <a:t>Time series model that depends linearly on previous time steps, using them as inputs to predict the value at the next time step.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uadroTexto 3">
                <a:extLst>
                  <a:ext uri="{FF2B5EF4-FFF2-40B4-BE49-F238E27FC236}">
                    <a16:creationId xmlns:a16="http://schemas.microsoft.com/office/drawing/2014/main" id="{05A67298-2F5C-4575-A210-ACF6453A8D3C}"/>
                  </a:ext>
                </a:extLst>
              </p:cNvPr>
              <p:cNvSpPr txBox="1"/>
              <p:nvPr/>
            </p:nvSpPr>
            <p:spPr>
              <a:xfrm>
                <a:off x="3169638" y="1824276"/>
                <a:ext cx="2316980" cy="5881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s-E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s-E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s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s-ES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r>
                        <a:rPr lang="es-ES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s-ES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t</m:t>
                      </m:r>
                      <m:r>
                        <a:rPr lang="es-ES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4" name="CuadroTexto 3">
                <a:extLst>
                  <a:ext uri="{FF2B5EF4-FFF2-40B4-BE49-F238E27FC236}">
                    <a16:creationId xmlns:a16="http://schemas.microsoft.com/office/drawing/2014/main" id="{05A67298-2F5C-4575-A210-ACF6453A8D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9638" y="1824276"/>
                <a:ext cx="2316980" cy="58817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id="{596AD32F-8203-4106-A097-9515D25447D8}"/>
              </a:ext>
            </a:extLst>
          </p:cNvPr>
          <p:cNvSpPr/>
          <p:nvPr/>
        </p:nvSpPr>
        <p:spPr>
          <a:xfrm>
            <a:off x="4237269" y="1928026"/>
            <a:ext cx="611944" cy="380674"/>
          </a:xfrm>
          <a:prstGeom prst="round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4A008219-44FC-4179-8AE0-6D0AFBBE900F}"/>
              </a:ext>
            </a:extLst>
          </p:cNvPr>
          <p:cNvSpPr/>
          <p:nvPr/>
        </p:nvSpPr>
        <p:spPr>
          <a:xfrm>
            <a:off x="4012759" y="1942224"/>
            <a:ext cx="224510" cy="380674"/>
          </a:xfrm>
          <a:prstGeom prst="roundRect">
            <a:avLst/>
          </a:prstGeom>
          <a:noFill/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Rectángulo: esquinas redondeadas 14">
            <a:extLst>
              <a:ext uri="{FF2B5EF4-FFF2-40B4-BE49-F238E27FC236}">
                <a16:creationId xmlns:a16="http://schemas.microsoft.com/office/drawing/2014/main" id="{AD8F55D1-B197-441A-87D1-7346FEC611C6}"/>
              </a:ext>
            </a:extLst>
          </p:cNvPr>
          <p:cNvSpPr/>
          <p:nvPr/>
        </p:nvSpPr>
        <p:spPr>
          <a:xfrm>
            <a:off x="5141741" y="1928875"/>
            <a:ext cx="304801" cy="380674"/>
          </a:xfrm>
          <a:prstGeom prst="roundRect">
            <a:avLst/>
          </a:prstGeom>
          <a:noFill/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uadroTexto 17">
                <a:extLst>
                  <a:ext uri="{FF2B5EF4-FFF2-40B4-BE49-F238E27FC236}">
                    <a16:creationId xmlns:a16="http://schemas.microsoft.com/office/drawing/2014/main" id="{15FC12BC-1015-42BF-B9E6-7DA960989A25}"/>
                  </a:ext>
                </a:extLst>
              </p:cNvPr>
              <p:cNvSpPr txBox="1"/>
              <p:nvPr/>
            </p:nvSpPr>
            <p:spPr>
              <a:xfrm>
                <a:off x="1687116" y="3816378"/>
                <a:ext cx="528202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s-ES" i="1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−2</m:t>
                          </m:r>
                        </m:e>
                      </m:d>
                      <m:r>
                        <a:rPr lang="es-ES" b="0" i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s-ES" i="1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−3</m:t>
                          </m:r>
                        </m:e>
                      </m:d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…</m:t>
                      </m:r>
                      <m:r>
                        <a:rPr lang="es-ES" b="0" i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s-ES" i="1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s-ES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s-ES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r>
                        <a:rPr lang="es-E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s-E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t</m:t>
                      </m:r>
                      <m:r>
                        <a:rPr lang="es-E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18" name="CuadroTexto 17">
                <a:extLst>
                  <a:ext uri="{FF2B5EF4-FFF2-40B4-BE49-F238E27FC236}">
                    <a16:creationId xmlns:a16="http://schemas.microsoft.com/office/drawing/2014/main" id="{15FC12BC-1015-42BF-B9E6-7DA960989A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7116" y="3816378"/>
                <a:ext cx="5282023" cy="215444"/>
              </a:xfrm>
              <a:prstGeom prst="rect">
                <a:avLst/>
              </a:prstGeom>
              <a:blipFill>
                <a:blip r:embed="rId5"/>
                <a:stretch>
                  <a:fillRect l="-115" r="-693" b="-37143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Conector recto de flecha 18">
            <a:extLst>
              <a:ext uri="{FF2B5EF4-FFF2-40B4-BE49-F238E27FC236}">
                <a16:creationId xmlns:a16="http://schemas.microsoft.com/office/drawing/2014/main" id="{C64F7773-B1C6-4A49-AFA2-715953E70708}"/>
              </a:ext>
            </a:extLst>
          </p:cNvPr>
          <p:cNvCxnSpPr>
            <a:cxnSpLocks/>
          </p:cNvCxnSpPr>
          <p:nvPr/>
        </p:nvCxnSpPr>
        <p:spPr>
          <a:xfrm flipH="1" flipV="1">
            <a:off x="4454969" y="2315734"/>
            <a:ext cx="874043" cy="350799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cto de flecha 19">
            <a:extLst>
              <a:ext uri="{FF2B5EF4-FFF2-40B4-BE49-F238E27FC236}">
                <a16:creationId xmlns:a16="http://schemas.microsoft.com/office/drawing/2014/main" id="{DAD07324-A903-437E-874C-3D0579A8D592}"/>
              </a:ext>
            </a:extLst>
          </p:cNvPr>
          <p:cNvCxnSpPr>
            <a:cxnSpLocks/>
            <a:stCxn id="21" idx="0"/>
          </p:cNvCxnSpPr>
          <p:nvPr/>
        </p:nvCxnSpPr>
        <p:spPr>
          <a:xfrm flipH="1" flipV="1">
            <a:off x="5446543" y="2119212"/>
            <a:ext cx="864576" cy="522322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Google Shape;461;p52">
            <a:extLst>
              <a:ext uri="{FF2B5EF4-FFF2-40B4-BE49-F238E27FC236}">
                <a16:creationId xmlns:a16="http://schemas.microsoft.com/office/drawing/2014/main" id="{D5FC7395-BB2B-44D7-8C7F-659C36E7996C}"/>
              </a:ext>
            </a:extLst>
          </p:cNvPr>
          <p:cNvSpPr txBox="1">
            <a:spLocks/>
          </p:cNvSpPr>
          <p:nvPr/>
        </p:nvSpPr>
        <p:spPr>
          <a:xfrm>
            <a:off x="5838092" y="2641534"/>
            <a:ext cx="946053" cy="35955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000" dirty="0">
                <a:latin typeface="Montserrat" panose="00000500000000000000" pitchFamily="2" charset="0"/>
              </a:rPr>
              <a:t>Noise factor</a:t>
            </a:r>
          </a:p>
        </p:txBody>
      </p:sp>
      <p:sp>
        <p:nvSpPr>
          <p:cNvPr id="22" name="Google Shape;461;p52">
            <a:extLst>
              <a:ext uri="{FF2B5EF4-FFF2-40B4-BE49-F238E27FC236}">
                <a16:creationId xmlns:a16="http://schemas.microsoft.com/office/drawing/2014/main" id="{6F935A24-5A6B-44D4-BF5D-8AA7DA91CF4F}"/>
              </a:ext>
            </a:extLst>
          </p:cNvPr>
          <p:cNvSpPr txBox="1">
            <a:spLocks/>
          </p:cNvSpPr>
          <p:nvPr/>
        </p:nvSpPr>
        <p:spPr>
          <a:xfrm>
            <a:off x="4885452" y="2666533"/>
            <a:ext cx="887119" cy="35955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000" dirty="0">
                <a:latin typeface="Montserrat" panose="00000500000000000000" pitchFamily="2" charset="0"/>
              </a:rPr>
              <a:t>Time steps</a:t>
            </a:r>
          </a:p>
        </p:txBody>
      </p:sp>
      <p:cxnSp>
        <p:nvCxnSpPr>
          <p:cNvPr id="23" name="Conector recto de flecha 22">
            <a:extLst>
              <a:ext uri="{FF2B5EF4-FFF2-40B4-BE49-F238E27FC236}">
                <a16:creationId xmlns:a16="http://schemas.microsoft.com/office/drawing/2014/main" id="{E871D257-FAC9-412B-839D-B27D3C1C9C04}"/>
              </a:ext>
            </a:extLst>
          </p:cNvPr>
          <p:cNvCxnSpPr>
            <a:cxnSpLocks/>
            <a:stCxn id="24" idx="0"/>
          </p:cNvCxnSpPr>
          <p:nvPr/>
        </p:nvCxnSpPr>
        <p:spPr>
          <a:xfrm flipV="1">
            <a:off x="3970755" y="2341864"/>
            <a:ext cx="115910" cy="684227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Google Shape;461;p52">
            <a:extLst>
              <a:ext uri="{FF2B5EF4-FFF2-40B4-BE49-F238E27FC236}">
                <a16:creationId xmlns:a16="http://schemas.microsoft.com/office/drawing/2014/main" id="{629E718F-4D0A-47B0-AB33-F628E3B55DBC}"/>
              </a:ext>
            </a:extLst>
          </p:cNvPr>
          <p:cNvSpPr txBox="1">
            <a:spLocks/>
          </p:cNvSpPr>
          <p:nvPr/>
        </p:nvSpPr>
        <p:spPr>
          <a:xfrm>
            <a:off x="3369510" y="3026091"/>
            <a:ext cx="1202489" cy="35955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000" dirty="0">
                <a:latin typeface="Montserrat" panose="00000500000000000000" pitchFamily="2" charset="0"/>
              </a:rPr>
              <a:t>Coefficient for each time step</a:t>
            </a:r>
          </a:p>
        </p:txBody>
      </p:sp>
    </p:spTree>
    <p:extLst>
      <p:ext uri="{BB962C8B-B14F-4D97-AF65-F5344CB8AC3E}">
        <p14:creationId xmlns:p14="http://schemas.microsoft.com/office/powerpoint/2010/main" val="343837241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4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07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dirty="0"/>
              <a:t>Traditional methods – Auto-regressive </a:t>
            </a:r>
            <a:endParaRPr dirty="0"/>
          </a:p>
        </p:txBody>
      </p:sp>
      <p:pic>
        <p:nvPicPr>
          <p:cNvPr id="1028" name="Picture 4" descr="La Salle URL for Android - APK Download">
            <a:extLst>
              <a:ext uri="{FF2B5EF4-FFF2-40B4-BE49-F238E27FC236}">
                <a16:creationId xmlns:a16="http://schemas.microsoft.com/office/drawing/2014/main" id="{5B228BD3-A51E-41CA-BC66-19015E77B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0" y="4400550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284;p40">
            <a:extLst>
              <a:ext uri="{FF2B5EF4-FFF2-40B4-BE49-F238E27FC236}">
                <a16:creationId xmlns:a16="http://schemas.microsoft.com/office/drawing/2014/main" id="{81E4C106-A4CD-48DD-9604-03C2C254E419}"/>
              </a:ext>
            </a:extLst>
          </p:cNvPr>
          <p:cNvSpPr txBox="1">
            <a:spLocks/>
          </p:cNvSpPr>
          <p:nvPr/>
        </p:nvSpPr>
        <p:spPr>
          <a:xfrm>
            <a:off x="713225" y="1017726"/>
            <a:ext cx="8050190" cy="588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r>
              <a:rPr lang="en-US" sz="1400" dirty="0">
                <a:solidFill>
                  <a:schemeClr val="dk2"/>
                </a:solidFill>
                <a:latin typeface="Montserrat"/>
              </a:rPr>
              <a:t>Time series model that depends linearly on previous time steps, using them as inputs to predict the value at the next time step.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A1DE5F8B-7438-409D-B7D1-8B74D0D1514F}"/>
              </a:ext>
            </a:extLst>
          </p:cNvPr>
          <p:cNvSpPr txBox="1"/>
          <p:nvPr/>
        </p:nvSpPr>
        <p:spPr>
          <a:xfrm>
            <a:off x="3659503" y="4178049"/>
            <a:ext cx="21576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200" dirty="0" err="1">
                <a:latin typeface="Montserrat" panose="00000500000000000000" pitchFamily="2" charset="0"/>
              </a:rPr>
              <a:t>Autorregression</a:t>
            </a:r>
            <a:r>
              <a:rPr lang="es-ES" sz="1200" dirty="0">
                <a:latin typeface="Montserrat" panose="00000500000000000000" pitchFamily="2" charset="0"/>
              </a:rPr>
              <a:t> </a:t>
            </a:r>
            <a:r>
              <a:rPr lang="es-ES" sz="1200" dirty="0" err="1">
                <a:latin typeface="Montserrat" panose="00000500000000000000" pitchFamily="2" charset="0"/>
              </a:rPr>
              <a:t>example</a:t>
            </a:r>
            <a:endParaRPr lang="es-ES" sz="1200" dirty="0">
              <a:latin typeface="Montserrat" panose="00000500000000000000" pitchFamily="2" charset="0"/>
            </a:endParaRPr>
          </a:p>
        </p:txBody>
      </p:sp>
      <p:pic>
        <p:nvPicPr>
          <p:cNvPr id="5122" name="Picture 2" descr="Predictions From Rolling AR Model">
            <a:extLst>
              <a:ext uri="{FF2B5EF4-FFF2-40B4-BE49-F238E27FC236}">
                <a16:creationId xmlns:a16="http://schemas.microsoft.com/office/drawing/2014/main" id="{814AF12E-8E6D-461B-8C13-93E43DA241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07" t="6838" r="7590" b="5185"/>
          <a:stretch/>
        </p:blipFill>
        <p:spPr bwMode="auto">
          <a:xfrm>
            <a:off x="2894427" y="1606903"/>
            <a:ext cx="3355145" cy="2571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004540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4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07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dirty="0"/>
              <a:t>Traditional methods – Mean Average</a:t>
            </a:r>
            <a:endParaRPr dirty="0"/>
          </a:p>
        </p:txBody>
      </p:sp>
      <p:pic>
        <p:nvPicPr>
          <p:cNvPr id="1028" name="Picture 4" descr="La Salle URL for Android - APK Download">
            <a:extLst>
              <a:ext uri="{FF2B5EF4-FFF2-40B4-BE49-F238E27FC236}">
                <a16:creationId xmlns:a16="http://schemas.microsoft.com/office/drawing/2014/main" id="{5B228BD3-A51E-41CA-BC66-19015E77B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0" y="4400550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284;p40">
            <a:extLst>
              <a:ext uri="{FF2B5EF4-FFF2-40B4-BE49-F238E27FC236}">
                <a16:creationId xmlns:a16="http://schemas.microsoft.com/office/drawing/2014/main" id="{310DEBB7-1B7E-4DFD-9A9E-AAA4F6B0C42A}"/>
              </a:ext>
            </a:extLst>
          </p:cNvPr>
          <p:cNvSpPr txBox="1">
            <a:spLocks/>
          </p:cNvSpPr>
          <p:nvPr/>
        </p:nvSpPr>
        <p:spPr>
          <a:xfrm>
            <a:off x="713225" y="1017726"/>
            <a:ext cx="8050190" cy="883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r>
              <a:rPr lang="en-US" sz="1400" dirty="0">
                <a:solidFill>
                  <a:schemeClr val="dk2"/>
                </a:solidFill>
                <a:latin typeface="Montserrat"/>
              </a:rPr>
              <a:t>Time series model that averages the time series data to capture the average change. Quite flexible model because is also useful for smoothing time series.</a:t>
            </a:r>
          </a:p>
        </p:txBody>
      </p:sp>
      <p:pic>
        <p:nvPicPr>
          <p:cNvPr id="3" name="Picture 4" descr="The average EMG envelope signal in the movement cycle for the muscle... |  Download Scientific Diagram">
            <a:extLst>
              <a:ext uri="{FF2B5EF4-FFF2-40B4-BE49-F238E27FC236}">
                <a16:creationId xmlns:a16="http://schemas.microsoft.com/office/drawing/2014/main" id="{D75274EC-485E-4669-B32E-338F964FB3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9" t="3462" r="49045" b="1623"/>
          <a:stretch/>
        </p:blipFill>
        <p:spPr bwMode="auto">
          <a:xfrm>
            <a:off x="2281251" y="1673963"/>
            <a:ext cx="3936147" cy="3137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84AD44E1-3E37-415A-98A1-C981A8DFD090}"/>
              </a:ext>
            </a:extLst>
          </p:cNvPr>
          <p:cNvSpPr txBox="1"/>
          <p:nvPr/>
        </p:nvSpPr>
        <p:spPr>
          <a:xfrm>
            <a:off x="6154417" y="4108162"/>
            <a:ext cx="267198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800" dirty="0">
                <a:latin typeface="Montserrat" panose="00000500000000000000" pitchFamily="2" charset="0"/>
                <a:hlinkClick r:id="rId5"/>
              </a:rPr>
              <a:t>https://www.researchgate.net/figure/The-average-EMG-envelope-signal-in-the-movement-cycle-for-the-muscle-gastrocnemius-caput_fig4_261273556</a:t>
            </a:r>
            <a:r>
              <a:rPr lang="es-ES" sz="800" dirty="0">
                <a:latin typeface="Montserrat" panose="00000500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9319161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4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07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dirty="0"/>
              <a:t>Traditional methods – ARiMA</a:t>
            </a:r>
            <a:endParaRPr dirty="0"/>
          </a:p>
        </p:txBody>
      </p:sp>
      <p:pic>
        <p:nvPicPr>
          <p:cNvPr id="1028" name="Picture 4" descr="La Salle URL for Android - APK Download">
            <a:extLst>
              <a:ext uri="{FF2B5EF4-FFF2-40B4-BE49-F238E27FC236}">
                <a16:creationId xmlns:a16="http://schemas.microsoft.com/office/drawing/2014/main" id="{5B228BD3-A51E-41CA-BC66-19015E77B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0" y="4400550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284;p40">
            <a:extLst>
              <a:ext uri="{FF2B5EF4-FFF2-40B4-BE49-F238E27FC236}">
                <a16:creationId xmlns:a16="http://schemas.microsoft.com/office/drawing/2014/main" id="{81E4C106-A4CD-48DD-9604-03C2C254E419}"/>
              </a:ext>
            </a:extLst>
          </p:cNvPr>
          <p:cNvSpPr txBox="1">
            <a:spLocks/>
          </p:cNvSpPr>
          <p:nvPr/>
        </p:nvSpPr>
        <p:spPr>
          <a:xfrm>
            <a:off x="713225" y="1017725"/>
            <a:ext cx="8050190" cy="2013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r>
              <a:rPr lang="en-US" sz="1400" dirty="0">
                <a:solidFill>
                  <a:schemeClr val="dk2"/>
                </a:solidFill>
                <a:latin typeface="Montserrat"/>
              </a:rPr>
              <a:t>Mixture of both, </a:t>
            </a:r>
            <a:r>
              <a:rPr lang="en-US" sz="1400" b="1" dirty="0">
                <a:solidFill>
                  <a:schemeClr val="dk2"/>
                </a:solidFill>
                <a:latin typeface="Montserrat"/>
              </a:rPr>
              <a:t>A</a:t>
            </a:r>
            <a:r>
              <a:rPr lang="en-US" sz="1400" dirty="0">
                <a:solidFill>
                  <a:schemeClr val="dk2"/>
                </a:solidFill>
                <a:latin typeface="Montserrat"/>
              </a:rPr>
              <a:t>uto-</a:t>
            </a:r>
            <a:r>
              <a:rPr lang="en-US" sz="1400" b="1" dirty="0">
                <a:solidFill>
                  <a:schemeClr val="dk2"/>
                </a:solidFill>
                <a:latin typeface="Montserrat"/>
              </a:rPr>
              <a:t>R</a:t>
            </a:r>
            <a:r>
              <a:rPr lang="en-US" sz="1400" dirty="0">
                <a:solidFill>
                  <a:schemeClr val="dk2"/>
                </a:solidFill>
                <a:latin typeface="Montserrat"/>
              </a:rPr>
              <a:t>egressive and </a:t>
            </a:r>
            <a:r>
              <a:rPr lang="en-US" sz="1400" b="1" dirty="0">
                <a:solidFill>
                  <a:schemeClr val="dk2"/>
                </a:solidFill>
                <a:latin typeface="Montserrat"/>
              </a:rPr>
              <a:t>M</a:t>
            </a:r>
            <a:r>
              <a:rPr lang="en-US" sz="1400" dirty="0">
                <a:solidFill>
                  <a:schemeClr val="dk2"/>
                </a:solidFill>
                <a:latin typeface="Montserrat"/>
              </a:rPr>
              <a:t>oving </a:t>
            </a:r>
            <a:r>
              <a:rPr lang="en-US" sz="1400" b="1" dirty="0">
                <a:solidFill>
                  <a:schemeClr val="dk2"/>
                </a:solidFill>
                <a:latin typeface="Montserrat"/>
              </a:rPr>
              <a:t>A</a:t>
            </a:r>
            <a:r>
              <a:rPr lang="en-US" sz="1400" dirty="0">
                <a:solidFill>
                  <a:schemeClr val="dk2"/>
                </a:solidFill>
                <a:latin typeface="Montserrat"/>
              </a:rPr>
              <a:t>verage</a:t>
            </a:r>
          </a:p>
        </p:txBody>
      </p:sp>
      <p:pic>
        <p:nvPicPr>
          <p:cNvPr id="4100" name="Picture 4" descr="A Guide to Time Series Forecasting with ARIMA in Python 3 | DigitalOcean">
            <a:extLst>
              <a:ext uri="{FF2B5EF4-FFF2-40B4-BE49-F238E27FC236}">
                <a16:creationId xmlns:a16="http://schemas.microsoft.com/office/drawing/2014/main" id="{65B9FE75-BDF5-4590-B7D3-91CB471D8F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89"/>
          <a:stretch/>
        </p:blipFill>
        <p:spPr bwMode="auto">
          <a:xfrm>
            <a:off x="1608820" y="1473099"/>
            <a:ext cx="5281009" cy="3496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670681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4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07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dirty="0"/>
              <a:t>Traditional methods – Fourier</a:t>
            </a:r>
            <a:endParaRPr dirty="0"/>
          </a:p>
        </p:txBody>
      </p:sp>
      <p:pic>
        <p:nvPicPr>
          <p:cNvPr id="1028" name="Picture 4" descr="La Salle URL for Android - APK Download">
            <a:extLst>
              <a:ext uri="{FF2B5EF4-FFF2-40B4-BE49-F238E27FC236}">
                <a16:creationId xmlns:a16="http://schemas.microsoft.com/office/drawing/2014/main" id="{5B228BD3-A51E-41CA-BC66-19015E77B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0" y="4400550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284;p40">
            <a:extLst>
              <a:ext uri="{FF2B5EF4-FFF2-40B4-BE49-F238E27FC236}">
                <a16:creationId xmlns:a16="http://schemas.microsoft.com/office/drawing/2014/main" id="{81E4C106-A4CD-48DD-9604-03C2C254E419}"/>
              </a:ext>
            </a:extLst>
          </p:cNvPr>
          <p:cNvSpPr txBox="1">
            <a:spLocks/>
          </p:cNvSpPr>
          <p:nvPr/>
        </p:nvSpPr>
        <p:spPr>
          <a:xfrm>
            <a:off x="713225" y="1017725"/>
            <a:ext cx="8050190" cy="64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r>
              <a:rPr lang="en-US" sz="1400" dirty="0">
                <a:solidFill>
                  <a:schemeClr val="dk2"/>
                </a:solidFill>
                <a:latin typeface="Montserrat"/>
              </a:rPr>
              <a:t>Decompose signals in frequency domain and describe our aiming function by the addition of several sines or cosines.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uadroTexto 2">
                <a:extLst>
                  <a:ext uri="{FF2B5EF4-FFF2-40B4-BE49-F238E27FC236}">
                    <a16:creationId xmlns:a16="http://schemas.microsoft.com/office/drawing/2014/main" id="{D1FE3C23-3A9D-4F6D-B062-A095F5639815}"/>
                  </a:ext>
                </a:extLst>
              </p:cNvPr>
              <p:cNvSpPr txBox="1"/>
              <p:nvPr/>
            </p:nvSpPr>
            <p:spPr>
              <a:xfrm>
                <a:off x="2027424" y="1659988"/>
                <a:ext cx="103765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s-E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r>
                        <a:rPr lang="es-E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s-E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s-E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2" name="CuadroTexto 2">
                <a:extLst>
                  <a:ext uri="{FF2B5EF4-FFF2-40B4-BE49-F238E27FC236}">
                    <a16:creationId xmlns:a16="http://schemas.microsoft.com/office/drawing/2014/main" id="{D1FE3C23-3A9D-4F6D-B062-A095F56398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7424" y="1659988"/>
                <a:ext cx="1037656" cy="215444"/>
              </a:xfrm>
              <a:prstGeom prst="rect">
                <a:avLst/>
              </a:prstGeom>
              <a:blipFill>
                <a:blip r:embed="rId4"/>
                <a:stretch>
                  <a:fillRect l="-1765" r="-4706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7746794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4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07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dirty="0"/>
              <a:t>Traditional methods – Fourier</a:t>
            </a:r>
            <a:endParaRPr dirty="0"/>
          </a:p>
        </p:txBody>
      </p:sp>
      <p:pic>
        <p:nvPicPr>
          <p:cNvPr id="1028" name="Picture 4" descr="La Salle URL for Android - APK Download">
            <a:extLst>
              <a:ext uri="{FF2B5EF4-FFF2-40B4-BE49-F238E27FC236}">
                <a16:creationId xmlns:a16="http://schemas.microsoft.com/office/drawing/2014/main" id="{5B228BD3-A51E-41CA-BC66-19015E77B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0" y="4400550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284;p40">
            <a:extLst>
              <a:ext uri="{FF2B5EF4-FFF2-40B4-BE49-F238E27FC236}">
                <a16:creationId xmlns:a16="http://schemas.microsoft.com/office/drawing/2014/main" id="{81E4C106-A4CD-48DD-9604-03C2C254E419}"/>
              </a:ext>
            </a:extLst>
          </p:cNvPr>
          <p:cNvSpPr txBox="1">
            <a:spLocks/>
          </p:cNvSpPr>
          <p:nvPr/>
        </p:nvSpPr>
        <p:spPr>
          <a:xfrm>
            <a:off x="713225" y="1017725"/>
            <a:ext cx="8050190" cy="64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r>
              <a:rPr lang="en-US" sz="1400" dirty="0">
                <a:solidFill>
                  <a:schemeClr val="dk2"/>
                </a:solidFill>
                <a:latin typeface="Montserrat"/>
              </a:rPr>
              <a:t>Decompose signals in frequency domain and describe our aiming function by the addition of several sines or cosines. </a:t>
            </a:r>
          </a:p>
        </p:txBody>
      </p:sp>
      <p:pic>
        <p:nvPicPr>
          <p:cNvPr id="2052" name="Picture 4" descr="PDF) Signals &amp;amp;amp; Systems -Reference Tables Table of Fourier Transform Pairs |  muhammad sulman - Academia.edu">
            <a:extLst>
              <a:ext uri="{FF2B5EF4-FFF2-40B4-BE49-F238E27FC236}">
                <a16:creationId xmlns:a16="http://schemas.microsoft.com/office/drawing/2014/main" id="{FFC6417B-71E5-4599-B609-CE3051B4AF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45" t="14982" r="12077" b="14445"/>
          <a:stretch/>
        </p:blipFill>
        <p:spPr bwMode="auto">
          <a:xfrm>
            <a:off x="5542672" y="1433311"/>
            <a:ext cx="2582292" cy="3443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CuadroTexto 2">
                <a:extLst>
                  <a:ext uri="{FF2B5EF4-FFF2-40B4-BE49-F238E27FC236}">
                    <a16:creationId xmlns:a16="http://schemas.microsoft.com/office/drawing/2014/main" id="{D1FE3C23-3A9D-4F6D-B062-A095F5639815}"/>
                  </a:ext>
                </a:extLst>
              </p:cNvPr>
              <p:cNvSpPr txBox="1"/>
              <p:nvPr/>
            </p:nvSpPr>
            <p:spPr>
              <a:xfrm>
                <a:off x="2027424" y="1659988"/>
                <a:ext cx="103765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s-E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r>
                        <a:rPr lang="es-E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s-E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s-E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2" name="CuadroTexto 2">
                <a:extLst>
                  <a:ext uri="{FF2B5EF4-FFF2-40B4-BE49-F238E27FC236}">
                    <a16:creationId xmlns:a16="http://schemas.microsoft.com/office/drawing/2014/main" id="{D1FE3C23-3A9D-4F6D-B062-A095F56398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7424" y="1659988"/>
                <a:ext cx="1037656" cy="215444"/>
              </a:xfrm>
              <a:prstGeom prst="rect">
                <a:avLst/>
              </a:prstGeom>
              <a:blipFill>
                <a:blip r:embed="rId5"/>
                <a:stretch>
                  <a:fillRect l="-1765" r="-4706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959635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8"/>
          <p:cNvSpPr txBox="1">
            <a:spLocks noGrp="1"/>
          </p:cNvSpPr>
          <p:nvPr>
            <p:ph type="title"/>
          </p:nvPr>
        </p:nvSpPr>
        <p:spPr>
          <a:xfrm>
            <a:off x="713224" y="445025"/>
            <a:ext cx="447599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Backup – all days</a:t>
            </a:r>
            <a:endParaRPr dirty="0"/>
          </a:p>
        </p:txBody>
      </p:sp>
      <p:pic>
        <p:nvPicPr>
          <p:cNvPr id="9" name="Picture 4" descr="La Salle URL for Android - APK Download">
            <a:extLst>
              <a:ext uri="{FF2B5EF4-FFF2-40B4-BE49-F238E27FC236}">
                <a16:creationId xmlns:a16="http://schemas.microsoft.com/office/drawing/2014/main" id="{30D1D181-C7C6-449D-B798-793016E819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0" y="4400550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You Need a Better Data Management Solution – TDAN.com">
            <a:extLst>
              <a:ext uri="{FF2B5EF4-FFF2-40B4-BE49-F238E27FC236}">
                <a16:creationId xmlns:a16="http://schemas.microsoft.com/office/drawing/2014/main" id="{796DA26A-C8E3-4598-8E37-99DB8637FA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7225" y="1161228"/>
            <a:ext cx="6269549" cy="2938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465919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4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07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dirty="0"/>
              <a:t>Traditional methods – Fourier</a:t>
            </a:r>
            <a:endParaRPr dirty="0"/>
          </a:p>
        </p:txBody>
      </p:sp>
      <p:pic>
        <p:nvPicPr>
          <p:cNvPr id="1028" name="Picture 4" descr="La Salle URL for Android - APK Download">
            <a:extLst>
              <a:ext uri="{FF2B5EF4-FFF2-40B4-BE49-F238E27FC236}">
                <a16:creationId xmlns:a16="http://schemas.microsoft.com/office/drawing/2014/main" id="{5B228BD3-A51E-41CA-BC66-19015E77B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0" y="4400550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284;p40">
            <a:extLst>
              <a:ext uri="{FF2B5EF4-FFF2-40B4-BE49-F238E27FC236}">
                <a16:creationId xmlns:a16="http://schemas.microsoft.com/office/drawing/2014/main" id="{81E4C106-A4CD-48DD-9604-03C2C254E419}"/>
              </a:ext>
            </a:extLst>
          </p:cNvPr>
          <p:cNvSpPr txBox="1">
            <a:spLocks/>
          </p:cNvSpPr>
          <p:nvPr/>
        </p:nvSpPr>
        <p:spPr>
          <a:xfrm>
            <a:off x="713225" y="1017725"/>
            <a:ext cx="8050190" cy="64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r>
              <a:rPr lang="en-US" sz="1400" dirty="0">
                <a:solidFill>
                  <a:schemeClr val="dk2"/>
                </a:solidFill>
                <a:latin typeface="Montserrat"/>
              </a:rPr>
              <a:t>Decompose signals in frequency domain and describe our aiming function by the addition of several sines or cosines.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uadroTexto 2">
                <a:extLst>
                  <a:ext uri="{FF2B5EF4-FFF2-40B4-BE49-F238E27FC236}">
                    <a16:creationId xmlns:a16="http://schemas.microsoft.com/office/drawing/2014/main" id="{AAA0C472-4E91-4CD6-85F1-A1F316FBA60F}"/>
                  </a:ext>
                </a:extLst>
              </p:cNvPr>
              <p:cNvSpPr txBox="1"/>
              <p:nvPr/>
            </p:nvSpPr>
            <p:spPr>
              <a:xfrm>
                <a:off x="2027424" y="1659988"/>
                <a:ext cx="103765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s-E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r>
                        <a:rPr lang="es-E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s-E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s-E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3" name="CuadroTexto 2">
                <a:extLst>
                  <a:ext uri="{FF2B5EF4-FFF2-40B4-BE49-F238E27FC236}">
                    <a16:creationId xmlns:a16="http://schemas.microsoft.com/office/drawing/2014/main" id="{AAA0C472-4E91-4CD6-85F1-A1F316FBA6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7424" y="1659988"/>
                <a:ext cx="1037656" cy="215444"/>
              </a:xfrm>
              <a:prstGeom prst="rect">
                <a:avLst/>
              </a:prstGeom>
              <a:blipFill>
                <a:blip r:embed="rId4"/>
                <a:stretch>
                  <a:fillRect l="-1765" r="-4706" b="-33333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2" name="Picture 4" descr="PDF) Signals &amp;amp;amp; Systems -Reference Tables Table of Fourier Transform Pairs |  muhammad sulman - Academia.edu">
            <a:extLst>
              <a:ext uri="{FF2B5EF4-FFF2-40B4-BE49-F238E27FC236}">
                <a16:creationId xmlns:a16="http://schemas.microsoft.com/office/drawing/2014/main" id="{FFC6417B-71E5-4599-B609-CE3051B4AF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45" t="14982" r="12077" b="14445"/>
          <a:stretch/>
        </p:blipFill>
        <p:spPr bwMode="auto">
          <a:xfrm>
            <a:off x="5542672" y="1433311"/>
            <a:ext cx="2582292" cy="3443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Denoising Data with Fast Fourier Transform | by Kinder Chen | Medium">
            <a:extLst>
              <a:ext uri="{FF2B5EF4-FFF2-40B4-BE49-F238E27FC236}">
                <a16:creationId xmlns:a16="http://schemas.microsoft.com/office/drawing/2014/main" id="{181632C2-E352-45F2-B27F-001E64D565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07" t="8372" r="8846" b="10542"/>
          <a:stretch/>
        </p:blipFill>
        <p:spPr bwMode="auto">
          <a:xfrm>
            <a:off x="176727" y="1980878"/>
            <a:ext cx="4823159" cy="2574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469114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La Salle URL for Android - APK Download">
            <a:extLst>
              <a:ext uri="{FF2B5EF4-FFF2-40B4-BE49-F238E27FC236}">
                <a16:creationId xmlns:a16="http://schemas.microsoft.com/office/drawing/2014/main" id="{5B228BD3-A51E-41CA-BC66-19015E77B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0" y="4400550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they said don&amp;amp;#39;t try this at home so i tried it in space - felix baumgartner  | Meme Generator">
            <a:extLst>
              <a:ext uri="{FF2B5EF4-FFF2-40B4-BE49-F238E27FC236}">
                <a16:creationId xmlns:a16="http://schemas.microsoft.com/office/drawing/2014/main" id="{D8BEFFB1-3A4A-4CD5-A56C-EF516B6C60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62" r="5280" b="4035"/>
          <a:stretch/>
        </p:blipFill>
        <p:spPr bwMode="auto">
          <a:xfrm>
            <a:off x="2043834" y="637187"/>
            <a:ext cx="5056331" cy="386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771518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2"/>
          <p:cNvSpPr txBox="1">
            <a:spLocks noGrp="1"/>
          </p:cNvSpPr>
          <p:nvPr>
            <p:ph type="title"/>
          </p:nvPr>
        </p:nvSpPr>
        <p:spPr>
          <a:xfrm>
            <a:off x="1206304" y="2016425"/>
            <a:ext cx="6731391" cy="64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Fancy methods 1: </a:t>
            </a:r>
            <a:br>
              <a:rPr lang="en" sz="4000" dirty="0"/>
            </a:br>
            <a:r>
              <a:rPr lang="en" sz="4000" dirty="0"/>
              <a:t>Recurrent Neural Networks (RNN)</a:t>
            </a:r>
            <a:endParaRPr sz="4000" dirty="0"/>
          </a:p>
        </p:txBody>
      </p:sp>
    </p:spTree>
    <p:extLst>
      <p:ext uri="{BB962C8B-B14F-4D97-AF65-F5344CB8AC3E}">
        <p14:creationId xmlns:p14="http://schemas.microsoft.com/office/powerpoint/2010/main" val="123643084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La Salle URL for Android - APK Download">
            <a:extLst>
              <a:ext uri="{FF2B5EF4-FFF2-40B4-BE49-F238E27FC236}">
                <a16:creationId xmlns:a16="http://schemas.microsoft.com/office/drawing/2014/main" id="{5B228BD3-A51E-41CA-BC66-19015E77B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0" y="4400550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320;p44">
            <a:extLst>
              <a:ext uri="{FF2B5EF4-FFF2-40B4-BE49-F238E27FC236}">
                <a16:creationId xmlns:a16="http://schemas.microsoft.com/office/drawing/2014/main" id="{FA4E0A82-289C-45D2-8A01-6097904CC35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07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dirty="0"/>
              <a:t>RNN (Recurrent Neural Networks)</a:t>
            </a:r>
            <a:endParaRPr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A879FFD-ED1D-49B5-B317-BD4B34FACC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3350"/>
          <a:stretch/>
        </p:blipFill>
        <p:spPr bwMode="auto">
          <a:xfrm>
            <a:off x="2016804" y="1180880"/>
            <a:ext cx="4465041" cy="2781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2EB5FD5D-A632-42BB-B032-CCAC71ED4560}"/>
              </a:ext>
            </a:extLst>
          </p:cNvPr>
          <p:cNvSpPr/>
          <p:nvPr/>
        </p:nvSpPr>
        <p:spPr>
          <a:xfrm>
            <a:off x="3207435" y="2349305"/>
            <a:ext cx="1160584" cy="724486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0011617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La Salle URL for Android - APK Download">
            <a:extLst>
              <a:ext uri="{FF2B5EF4-FFF2-40B4-BE49-F238E27FC236}">
                <a16:creationId xmlns:a16="http://schemas.microsoft.com/office/drawing/2014/main" id="{5B228BD3-A51E-41CA-BC66-19015E77B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0" y="4400550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320;p44">
            <a:extLst>
              <a:ext uri="{FF2B5EF4-FFF2-40B4-BE49-F238E27FC236}">
                <a16:creationId xmlns:a16="http://schemas.microsoft.com/office/drawing/2014/main" id="{F5411DA5-C79D-4518-ABB9-DE9F1D84508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07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dirty="0"/>
              <a:t>RNN (Recurrent Neural Networks)</a:t>
            </a:r>
            <a:endParaRPr dirty="0"/>
          </a:p>
        </p:txBody>
      </p:sp>
      <p:sp>
        <p:nvSpPr>
          <p:cNvPr id="10" name="Google Shape;284;p40">
            <a:extLst>
              <a:ext uri="{FF2B5EF4-FFF2-40B4-BE49-F238E27FC236}">
                <a16:creationId xmlns:a16="http://schemas.microsoft.com/office/drawing/2014/main" id="{91AC1881-06DB-4275-B69B-1F7F8CB91FAF}"/>
              </a:ext>
            </a:extLst>
          </p:cNvPr>
          <p:cNvSpPr txBox="1">
            <a:spLocks/>
          </p:cNvSpPr>
          <p:nvPr/>
        </p:nvSpPr>
        <p:spPr>
          <a:xfrm>
            <a:off x="617560" y="1039132"/>
            <a:ext cx="7351788" cy="1222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r>
              <a:rPr lang="en-US" sz="1400" dirty="0">
                <a:solidFill>
                  <a:schemeClr val="dk2"/>
                </a:solidFill>
                <a:latin typeface="Montserrat"/>
                <a:sym typeface="Montserrat"/>
              </a:rPr>
              <a:t>Based on the connections of the nodes, this network type is able to work with temporal behavior based on Rumelhart’s work in 1986.</a:t>
            </a:r>
          </a:p>
          <a:p>
            <a:pPr marL="0" indent="0" algn="l"/>
            <a:endParaRPr lang="en-US" sz="1400" dirty="0">
              <a:solidFill>
                <a:schemeClr val="dk2"/>
              </a:solidFill>
              <a:latin typeface="Montserrat"/>
              <a:sym typeface="Montserrat"/>
            </a:endParaRPr>
          </a:p>
          <a:p>
            <a:pPr marL="0" indent="0" algn="l"/>
            <a:r>
              <a:rPr lang="en-US" sz="1400" dirty="0">
                <a:solidFill>
                  <a:schemeClr val="dk2"/>
                </a:solidFill>
                <a:latin typeface="Montserrat"/>
                <a:sym typeface="Montserrat"/>
              </a:rPr>
              <a:t>This network is commonly used for speech recognition, translation and many more applications.</a:t>
            </a:r>
            <a:endParaRPr lang="en-US" sz="1400" dirty="0">
              <a:solidFill>
                <a:schemeClr val="dk2"/>
              </a:solidFill>
              <a:latin typeface="Montserrat"/>
            </a:endParaRPr>
          </a:p>
        </p:txBody>
      </p:sp>
      <p:pic>
        <p:nvPicPr>
          <p:cNvPr id="9" name="Imagen 8" descr="Diagrama&#10;&#10;Descripción generada automáticamente">
            <a:extLst>
              <a:ext uri="{FF2B5EF4-FFF2-40B4-BE49-F238E27FC236}">
                <a16:creationId xmlns:a16="http://schemas.microsoft.com/office/drawing/2014/main" id="{62D0EC4F-9933-41DA-B70C-09E66389533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31" t="3806" r="66077" b="8219"/>
          <a:stretch/>
        </p:blipFill>
        <p:spPr>
          <a:xfrm>
            <a:off x="2607860" y="2141677"/>
            <a:ext cx="3288030" cy="2660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33016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La Salle URL for Android - APK Download">
            <a:extLst>
              <a:ext uri="{FF2B5EF4-FFF2-40B4-BE49-F238E27FC236}">
                <a16:creationId xmlns:a16="http://schemas.microsoft.com/office/drawing/2014/main" id="{5B228BD3-A51E-41CA-BC66-19015E77B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0" y="4400550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320;p44">
            <a:extLst>
              <a:ext uri="{FF2B5EF4-FFF2-40B4-BE49-F238E27FC236}">
                <a16:creationId xmlns:a16="http://schemas.microsoft.com/office/drawing/2014/main" id="{F5411DA5-C79D-4518-ABB9-DE9F1D84508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07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dirty="0"/>
              <a:t>RNN (Recurrent Neural Networks)</a:t>
            </a:r>
            <a:endParaRPr dirty="0"/>
          </a:p>
        </p:txBody>
      </p:sp>
      <p:sp>
        <p:nvSpPr>
          <p:cNvPr id="10" name="Google Shape;284;p40">
            <a:extLst>
              <a:ext uri="{FF2B5EF4-FFF2-40B4-BE49-F238E27FC236}">
                <a16:creationId xmlns:a16="http://schemas.microsoft.com/office/drawing/2014/main" id="{91AC1881-06DB-4275-B69B-1F7F8CB91FAF}"/>
              </a:ext>
            </a:extLst>
          </p:cNvPr>
          <p:cNvSpPr txBox="1">
            <a:spLocks/>
          </p:cNvSpPr>
          <p:nvPr/>
        </p:nvSpPr>
        <p:spPr>
          <a:xfrm>
            <a:off x="617560" y="1039132"/>
            <a:ext cx="7351788" cy="1222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r>
              <a:rPr lang="en-US" sz="1400" dirty="0">
                <a:solidFill>
                  <a:schemeClr val="dk2"/>
                </a:solidFill>
                <a:latin typeface="Montserrat"/>
                <a:sym typeface="Montserrat"/>
              </a:rPr>
              <a:t>Based on the connections of the nodes, this network type is able to work with temporal behavior based on </a:t>
            </a:r>
            <a:r>
              <a:rPr lang="en-US" sz="1400" dirty="0" err="1">
                <a:solidFill>
                  <a:schemeClr val="dk2"/>
                </a:solidFill>
                <a:latin typeface="Montserrat"/>
                <a:sym typeface="Montserrat"/>
              </a:rPr>
              <a:t>Rumelhart’s</a:t>
            </a:r>
            <a:r>
              <a:rPr lang="en-US" sz="1400" dirty="0">
                <a:solidFill>
                  <a:schemeClr val="dk2"/>
                </a:solidFill>
                <a:latin typeface="Montserrat"/>
                <a:sym typeface="Montserrat"/>
              </a:rPr>
              <a:t> work in 1986.</a:t>
            </a:r>
          </a:p>
          <a:p>
            <a:pPr marL="0" indent="0" algn="l"/>
            <a:endParaRPr lang="en-US" sz="1400" dirty="0">
              <a:solidFill>
                <a:schemeClr val="dk2"/>
              </a:solidFill>
              <a:latin typeface="Montserrat"/>
              <a:sym typeface="Montserrat"/>
            </a:endParaRPr>
          </a:p>
          <a:p>
            <a:pPr marL="0" indent="0" algn="l"/>
            <a:r>
              <a:rPr lang="en-US" sz="1400" dirty="0">
                <a:solidFill>
                  <a:schemeClr val="dk2"/>
                </a:solidFill>
                <a:latin typeface="Montserrat"/>
                <a:sym typeface="Montserrat"/>
              </a:rPr>
              <a:t>This network is commonly used for speech recognition, translation and many more applications, having problems with long-term dependencies problems but performing extremely good in those problems where the </a:t>
            </a:r>
            <a:r>
              <a:rPr lang="en-US" sz="1400" b="1" dirty="0" err="1">
                <a:solidFill>
                  <a:schemeClr val="dk2"/>
                </a:solidFill>
                <a:latin typeface="Montserrat"/>
                <a:sym typeface="Montserrat"/>
              </a:rPr>
              <a:t>depencies</a:t>
            </a:r>
            <a:r>
              <a:rPr lang="en-US" sz="1400" b="1" dirty="0">
                <a:solidFill>
                  <a:schemeClr val="dk2"/>
                </a:solidFill>
                <a:latin typeface="Montserrat"/>
                <a:sym typeface="Montserrat"/>
              </a:rPr>
              <a:t> are in short-term</a:t>
            </a:r>
            <a:r>
              <a:rPr lang="en-US" sz="1400" dirty="0">
                <a:solidFill>
                  <a:schemeClr val="dk2"/>
                </a:solidFill>
                <a:latin typeface="Montserrat"/>
                <a:sym typeface="Montserrat"/>
              </a:rPr>
              <a:t>.</a:t>
            </a:r>
          </a:p>
        </p:txBody>
      </p:sp>
      <p:pic>
        <p:nvPicPr>
          <p:cNvPr id="5" name="Imagen 4" descr="Un reloj con números romanos&#10;&#10;Descripción generada automáticamente con confianza media">
            <a:extLst>
              <a:ext uri="{FF2B5EF4-FFF2-40B4-BE49-F238E27FC236}">
                <a16:creationId xmlns:a16="http://schemas.microsoft.com/office/drawing/2014/main" id="{391DADB3-AFAA-4ED1-AB44-0BD8A2FB0B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6680" y="2687332"/>
            <a:ext cx="3565290" cy="1643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879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La Salle URL for Android - APK Download">
            <a:extLst>
              <a:ext uri="{FF2B5EF4-FFF2-40B4-BE49-F238E27FC236}">
                <a16:creationId xmlns:a16="http://schemas.microsoft.com/office/drawing/2014/main" id="{5B228BD3-A51E-41CA-BC66-19015E77B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0" y="4400550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320;p44">
            <a:extLst>
              <a:ext uri="{FF2B5EF4-FFF2-40B4-BE49-F238E27FC236}">
                <a16:creationId xmlns:a16="http://schemas.microsoft.com/office/drawing/2014/main" id="{F5411DA5-C79D-4518-ABB9-DE9F1D84508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07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dirty="0"/>
              <a:t>RNN (Recurrent Neural Networks)</a:t>
            </a:r>
            <a:endParaRPr dirty="0"/>
          </a:p>
        </p:txBody>
      </p:sp>
      <p:sp>
        <p:nvSpPr>
          <p:cNvPr id="10" name="Google Shape;284;p40">
            <a:extLst>
              <a:ext uri="{FF2B5EF4-FFF2-40B4-BE49-F238E27FC236}">
                <a16:creationId xmlns:a16="http://schemas.microsoft.com/office/drawing/2014/main" id="{91AC1881-06DB-4275-B69B-1F7F8CB91FAF}"/>
              </a:ext>
            </a:extLst>
          </p:cNvPr>
          <p:cNvSpPr txBox="1">
            <a:spLocks/>
          </p:cNvSpPr>
          <p:nvPr/>
        </p:nvSpPr>
        <p:spPr>
          <a:xfrm>
            <a:off x="617560" y="1039132"/>
            <a:ext cx="7351788" cy="1222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r>
              <a:rPr lang="en-US" sz="1400" dirty="0">
                <a:solidFill>
                  <a:schemeClr val="dk2"/>
                </a:solidFill>
                <a:latin typeface="Montserrat"/>
                <a:sym typeface="Montserrat"/>
              </a:rPr>
              <a:t>Based on the connections of the nodes, this network type is able to work with temporal behavior based on </a:t>
            </a:r>
            <a:r>
              <a:rPr lang="en-US" sz="1400" dirty="0" err="1">
                <a:solidFill>
                  <a:schemeClr val="dk2"/>
                </a:solidFill>
                <a:latin typeface="Montserrat"/>
                <a:sym typeface="Montserrat"/>
              </a:rPr>
              <a:t>Rumelhart’s</a:t>
            </a:r>
            <a:r>
              <a:rPr lang="en-US" sz="1400" dirty="0">
                <a:solidFill>
                  <a:schemeClr val="dk2"/>
                </a:solidFill>
                <a:latin typeface="Montserrat"/>
                <a:sym typeface="Montserrat"/>
              </a:rPr>
              <a:t> work in 1986.</a:t>
            </a:r>
          </a:p>
          <a:p>
            <a:pPr marL="0" indent="0" algn="l"/>
            <a:endParaRPr lang="en-US" sz="1400" dirty="0">
              <a:solidFill>
                <a:schemeClr val="dk2"/>
              </a:solidFill>
              <a:latin typeface="Montserrat"/>
              <a:sym typeface="Montserrat"/>
            </a:endParaRPr>
          </a:p>
          <a:p>
            <a:pPr marL="0" indent="0" algn="l"/>
            <a:r>
              <a:rPr lang="en-US" sz="1400" dirty="0">
                <a:solidFill>
                  <a:schemeClr val="dk2"/>
                </a:solidFill>
                <a:latin typeface="Montserrat"/>
                <a:sym typeface="Montserrat"/>
              </a:rPr>
              <a:t>This network is commonly used for speech recognition, translation and many more applications, having problems with long-term dependencies problems but performing extremely good in those problems where the </a:t>
            </a:r>
            <a:r>
              <a:rPr lang="en-US" sz="1400" b="1" dirty="0" err="1">
                <a:solidFill>
                  <a:schemeClr val="dk2"/>
                </a:solidFill>
                <a:latin typeface="Montserrat"/>
                <a:sym typeface="Montserrat"/>
              </a:rPr>
              <a:t>depencies</a:t>
            </a:r>
            <a:r>
              <a:rPr lang="en-US" sz="1400" b="1" dirty="0">
                <a:solidFill>
                  <a:schemeClr val="dk2"/>
                </a:solidFill>
                <a:latin typeface="Montserrat"/>
                <a:sym typeface="Montserrat"/>
              </a:rPr>
              <a:t> are in short-term</a:t>
            </a:r>
            <a:r>
              <a:rPr lang="en-US" sz="1400" dirty="0">
                <a:solidFill>
                  <a:schemeClr val="dk2"/>
                </a:solidFill>
                <a:latin typeface="Montserrat"/>
                <a:sym typeface="Montserrat"/>
              </a:rPr>
              <a:t>.</a:t>
            </a:r>
          </a:p>
        </p:txBody>
      </p:sp>
      <p:pic>
        <p:nvPicPr>
          <p:cNvPr id="3" name="Imagen 2" descr="Un reloj de color negro&#10;&#10;Descripción generada automáticamente con confianza media">
            <a:extLst>
              <a:ext uri="{FF2B5EF4-FFF2-40B4-BE49-F238E27FC236}">
                <a16:creationId xmlns:a16="http://schemas.microsoft.com/office/drawing/2014/main" id="{E5AF0698-3F88-4C80-9315-B70DE9D6A9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7519" y="2688291"/>
            <a:ext cx="4283612" cy="1475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25203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2"/>
          <p:cNvSpPr txBox="1">
            <a:spLocks noGrp="1"/>
          </p:cNvSpPr>
          <p:nvPr>
            <p:ph type="title"/>
          </p:nvPr>
        </p:nvSpPr>
        <p:spPr>
          <a:xfrm>
            <a:off x="1206304" y="2247300"/>
            <a:ext cx="6731391" cy="64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Fancy methods 1.5: </a:t>
            </a:r>
            <a:br>
              <a:rPr lang="en" sz="4000" dirty="0"/>
            </a:br>
            <a:r>
              <a:rPr lang="en" sz="4000" dirty="0"/>
              <a:t>Long Short Term Memory (LSTM)</a:t>
            </a:r>
            <a:endParaRPr sz="4000" dirty="0"/>
          </a:p>
        </p:txBody>
      </p:sp>
    </p:spTree>
    <p:extLst>
      <p:ext uri="{BB962C8B-B14F-4D97-AF65-F5344CB8AC3E}">
        <p14:creationId xmlns:p14="http://schemas.microsoft.com/office/powerpoint/2010/main" val="89840948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La Salle URL for Android - APK Download">
            <a:extLst>
              <a:ext uri="{FF2B5EF4-FFF2-40B4-BE49-F238E27FC236}">
                <a16:creationId xmlns:a16="http://schemas.microsoft.com/office/drawing/2014/main" id="{5B228BD3-A51E-41CA-BC66-19015E77B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0" y="4400550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320;p44">
            <a:extLst>
              <a:ext uri="{FF2B5EF4-FFF2-40B4-BE49-F238E27FC236}">
                <a16:creationId xmlns:a16="http://schemas.microsoft.com/office/drawing/2014/main" id="{FA4E0A82-289C-45D2-8A01-6097904CC35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07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dirty="0"/>
              <a:t>LSTM (Long Short Term Memories) </a:t>
            </a:r>
            <a:endParaRPr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A879FFD-ED1D-49B5-B317-BD4B34FACC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3350"/>
          <a:stretch/>
        </p:blipFill>
        <p:spPr bwMode="auto">
          <a:xfrm>
            <a:off x="2016804" y="1180880"/>
            <a:ext cx="4465041" cy="2781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2EB5FD5D-A632-42BB-B032-CCAC71ED4560}"/>
              </a:ext>
            </a:extLst>
          </p:cNvPr>
          <p:cNvSpPr/>
          <p:nvPr/>
        </p:nvSpPr>
        <p:spPr>
          <a:xfrm>
            <a:off x="4368019" y="2349305"/>
            <a:ext cx="1160584" cy="724486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8418413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4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07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dirty="0"/>
              <a:t>LSTM (Long Short Term Memories) </a:t>
            </a:r>
            <a:endParaRPr dirty="0"/>
          </a:p>
        </p:txBody>
      </p:sp>
      <p:pic>
        <p:nvPicPr>
          <p:cNvPr id="1028" name="Picture 4" descr="La Salle URL for Android - APK Download">
            <a:extLst>
              <a:ext uri="{FF2B5EF4-FFF2-40B4-BE49-F238E27FC236}">
                <a16:creationId xmlns:a16="http://schemas.microsoft.com/office/drawing/2014/main" id="{5B228BD3-A51E-41CA-BC66-19015E77B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0" y="4400550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Google Shape;284;p40">
            <a:extLst>
              <a:ext uri="{FF2B5EF4-FFF2-40B4-BE49-F238E27FC236}">
                <a16:creationId xmlns:a16="http://schemas.microsoft.com/office/drawing/2014/main" id="{D644FA49-7B10-4F5A-9798-B7E5D6B878AC}"/>
              </a:ext>
            </a:extLst>
          </p:cNvPr>
          <p:cNvSpPr txBox="1">
            <a:spLocks/>
          </p:cNvSpPr>
          <p:nvPr/>
        </p:nvSpPr>
        <p:spPr>
          <a:xfrm>
            <a:off x="617560" y="1039132"/>
            <a:ext cx="7351788" cy="722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r>
              <a:rPr lang="en-US" sz="1400" dirty="0">
                <a:solidFill>
                  <a:schemeClr val="dk2"/>
                </a:solidFill>
                <a:latin typeface="Montserrat"/>
                <a:sym typeface="Montserrat"/>
              </a:rPr>
              <a:t>Solves RNN problems of maintaining information in long-term dependencies, being useful for this long-term problems rather than the general RNN.</a:t>
            </a:r>
          </a:p>
        </p:txBody>
      </p:sp>
    </p:spTree>
    <p:extLst>
      <p:ext uri="{BB962C8B-B14F-4D97-AF65-F5344CB8AC3E}">
        <p14:creationId xmlns:p14="http://schemas.microsoft.com/office/powerpoint/2010/main" val="4913338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8"/>
          <p:cNvSpPr txBox="1">
            <a:spLocks noGrp="1"/>
          </p:cNvSpPr>
          <p:nvPr>
            <p:ph type="title"/>
          </p:nvPr>
        </p:nvSpPr>
        <p:spPr>
          <a:xfrm>
            <a:off x="713224" y="445025"/>
            <a:ext cx="447599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Backup – all days</a:t>
            </a:r>
            <a:endParaRPr dirty="0"/>
          </a:p>
        </p:txBody>
      </p:sp>
      <p:pic>
        <p:nvPicPr>
          <p:cNvPr id="9" name="Picture 4" descr="La Salle URL for Android - APK Download">
            <a:extLst>
              <a:ext uri="{FF2B5EF4-FFF2-40B4-BE49-F238E27FC236}">
                <a16:creationId xmlns:a16="http://schemas.microsoft.com/office/drawing/2014/main" id="{30D1D181-C7C6-449D-B798-793016E819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0" y="4400550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You Need a Better Data Management Solution – TDAN.com">
            <a:extLst>
              <a:ext uri="{FF2B5EF4-FFF2-40B4-BE49-F238E27FC236}">
                <a16:creationId xmlns:a16="http://schemas.microsoft.com/office/drawing/2014/main" id="{796DA26A-C8E3-4598-8E37-99DB8637FA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7225" y="1161228"/>
            <a:ext cx="6269549" cy="2938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FFD5D297-CDE5-4DED-9BA9-E75FF1C59309}"/>
              </a:ext>
            </a:extLst>
          </p:cNvPr>
          <p:cNvSpPr/>
          <p:nvPr/>
        </p:nvSpPr>
        <p:spPr>
          <a:xfrm>
            <a:off x="4524934" y="1703433"/>
            <a:ext cx="3181839" cy="602738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6DCDB6AF-0122-4913-BD66-988F3A8160E6}"/>
              </a:ext>
            </a:extLst>
          </p:cNvPr>
          <p:cNvCxnSpPr>
            <a:cxnSpLocks/>
          </p:cNvCxnSpPr>
          <p:nvPr/>
        </p:nvCxnSpPr>
        <p:spPr>
          <a:xfrm flipH="1">
            <a:off x="7651376" y="1257300"/>
            <a:ext cx="322730" cy="44613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Google Shape;461;p52">
            <a:extLst>
              <a:ext uri="{FF2B5EF4-FFF2-40B4-BE49-F238E27FC236}">
                <a16:creationId xmlns:a16="http://schemas.microsoft.com/office/drawing/2014/main" id="{0EA3EDC1-B03A-410C-96EE-739CAF696ACC}"/>
              </a:ext>
            </a:extLst>
          </p:cNvPr>
          <p:cNvSpPr txBox="1">
            <a:spLocks/>
          </p:cNvSpPr>
          <p:nvPr/>
        </p:nvSpPr>
        <p:spPr>
          <a:xfrm>
            <a:off x="7706773" y="802896"/>
            <a:ext cx="887119" cy="5422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500" dirty="0">
                <a:ln>
                  <a:solidFill>
                    <a:srgbClr val="C00000"/>
                  </a:solidFill>
                </a:ln>
                <a:solidFill>
                  <a:srgbClr val="C00000"/>
                </a:solidFill>
                <a:latin typeface="Montserrat" panose="00000500000000000000" pitchFamily="2" charset="0"/>
              </a:rPr>
              <a:t>79%</a:t>
            </a:r>
          </a:p>
        </p:txBody>
      </p:sp>
    </p:spTree>
    <p:extLst>
      <p:ext uri="{BB962C8B-B14F-4D97-AF65-F5344CB8AC3E}">
        <p14:creationId xmlns:p14="http://schemas.microsoft.com/office/powerpoint/2010/main" val="189754332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4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07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dirty="0"/>
              <a:t>LSTM (Long Short Term Memories) </a:t>
            </a:r>
            <a:endParaRPr dirty="0"/>
          </a:p>
        </p:txBody>
      </p:sp>
      <p:pic>
        <p:nvPicPr>
          <p:cNvPr id="1028" name="Picture 4" descr="La Salle URL for Android - APK Download">
            <a:extLst>
              <a:ext uri="{FF2B5EF4-FFF2-40B4-BE49-F238E27FC236}">
                <a16:creationId xmlns:a16="http://schemas.microsoft.com/office/drawing/2014/main" id="{5B228BD3-A51E-41CA-BC66-19015E77B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0" y="4400550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Long short-term memory - Wikipedia">
            <a:extLst>
              <a:ext uri="{FF2B5EF4-FFF2-40B4-BE49-F238E27FC236}">
                <a16:creationId xmlns:a16="http://schemas.microsoft.com/office/drawing/2014/main" id="{F0558BDD-D9B0-49DD-8171-EC0D3ACDD7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22" t="7232" r="13521" b="33291"/>
          <a:stretch/>
        </p:blipFill>
        <p:spPr bwMode="auto">
          <a:xfrm>
            <a:off x="2620107" y="1921386"/>
            <a:ext cx="3903786" cy="2182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Google Shape;284;p40">
            <a:extLst>
              <a:ext uri="{FF2B5EF4-FFF2-40B4-BE49-F238E27FC236}">
                <a16:creationId xmlns:a16="http://schemas.microsoft.com/office/drawing/2014/main" id="{D644FA49-7B10-4F5A-9798-B7E5D6B878AC}"/>
              </a:ext>
            </a:extLst>
          </p:cNvPr>
          <p:cNvSpPr txBox="1">
            <a:spLocks/>
          </p:cNvSpPr>
          <p:nvPr/>
        </p:nvSpPr>
        <p:spPr>
          <a:xfrm>
            <a:off x="617560" y="1039132"/>
            <a:ext cx="7351788" cy="2182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r>
              <a:rPr lang="en-US" sz="1400" dirty="0">
                <a:solidFill>
                  <a:schemeClr val="dk2"/>
                </a:solidFill>
                <a:latin typeface="Montserrat"/>
                <a:sym typeface="Montserrat"/>
              </a:rPr>
              <a:t>Solves RNN problems of maintaining information in long-term dependencies, being useful for this long-term problems rather than the general RNN.</a:t>
            </a:r>
          </a:p>
        </p:txBody>
      </p:sp>
    </p:spTree>
    <p:extLst>
      <p:ext uri="{BB962C8B-B14F-4D97-AF65-F5344CB8AC3E}">
        <p14:creationId xmlns:p14="http://schemas.microsoft.com/office/powerpoint/2010/main" val="131002079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4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07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dirty="0"/>
              <a:t>LSTM (Long Short Term Memories) </a:t>
            </a:r>
            <a:endParaRPr dirty="0"/>
          </a:p>
        </p:txBody>
      </p:sp>
      <p:pic>
        <p:nvPicPr>
          <p:cNvPr id="1028" name="Picture 4" descr="La Salle URL for Android - APK Download">
            <a:extLst>
              <a:ext uri="{FF2B5EF4-FFF2-40B4-BE49-F238E27FC236}">
                <a16:creationId xmlns:a16="http://schemas.microsoft.com/office/drawing/2014/main" id="{5B228BD3-A51E-41CA-BC66-19015E77B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0" y="4400550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Long short-term memory - Wikipedia">
            <a:extLst>
              <a:ext uri="{FF2B5EF4-FFF2-40B4-BE49-F238E27FC236}">
                <a16:creationId xmlns:a16="http://schemas.microsoft.com/office/drawing/2014/main" id="{F0558BDD-D9B0-49DD-8171-EC0D3ACDD7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22" t="7232" r="13521" b="33291"/>
          <a:stretch/>
        </p:blipFill>
        <p:spPr bwMode="auto">
          <a:xfrm>
            <a:off x="2620107" y="1921386"/>
            <a:ext cx="3903786" cy="2182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Google Shape;284;p40">
            <a:extLst>
              <a:ext uri="{FF2B5EF4-FFF2-40B4-BE49-F238E27FC236}">
                <a16:creationId xmlns:a16="http://schemas.microsoft.com/office/drawing/2014/main" id="{D644FA49-7B10-4F5A-9798-B7E5D6B878AC}"/>
              </a:ext>
            </a:extLst>
          </p:cNvPr>
          <p:cNvSpPr txBox="1">
            <a:spLocks/>
          </p:cNvSpPr>
          <p:nvPr/>
        </p:nvSpPr>
        <p:spPr>
          <a:xfrm>
            <a:off x="617560" y="1039132"/>
            <a:ext cx="7351788" cy="2182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r>
              <a:rPr lang="en-US" sz="1400" dirty="0">
                <a:solidFill>
                  <a:schemeClr val="dk2"/>
                </a:solidFill>
                <a:latin typeface="Montserrat"/>
                <a:sym typeface="Montserrat"/>
              </a:rPr>
              <a:t>Solves RNN problems of maintaining information in long-term dependencies, being useful for this long-term problems rather than the general RNN.</a:t>
            </a:r>
          </a:p>
        </p:txBody>
      </p:sp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A6371E0B-164C-4788-8DBD-6A8B7323548A}"/>
              </a:ext>
            </a:extLst>
          </p:cNvPr>
          <p:cNvSpPr/>
          <p:nvPr/>
        </p:nvSpPr>
        <p:spPr>
          <a:xfrm>
            <a:off x="2620107" y="2327040"/>
            <a:ext cx="495887" cy="1777328"/>
          </a:xfrm>
          <a:prstGeom prst="round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A8DA6FDC-0517-4817-9242-487B32B8AB9A}"/>
              </a:ext>
            </a:extLst>
          </p:cNvPr>
          <p:cNvCxnSpPr>
            <a:cxnSpLocks/>
          </p:cNvCxnSpPr>
          <p:nvPr/>
        </p:nvCxnSpPr>
        <p:spPr>
          <a:xfrm>
            <a:off x="1897499" y="3052689"/>
            <a:ext cx="585449" cy="0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Google Shape;461;p52">
            <a:extLst>
              <a:ext uri="{FF2B5EF4-FFF2-40B4-BE49-F238E27FC236}">
                <a16:creationId xmlns:a16="http://schemas.microsoft.com/office/drawing/2014/main" id="{A5611159-9ADE-47C7-8356-53C490D23FBE}"/>
              </a:ext>
            </a:extLst>
          </p:cNvPr>
          <p:cNvSpPr txBox="1">
            <a:spLocks/>
          </p:cNvSpPr>
          <p:nvPr/>
        </p:nvSpPr>
        <p:spPr>
          <a:xfrm>
            <a:off x="1106976" y="2862556"/>
            <a:ext cx="887119" cy="35955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000" dirty="0">
                <a:latin typeface="Montserrat" panose="00000500000000000000" pitchFamily="2" charset="0"/>
              </a:rPr>
              <a:t>Inputs</a:t>
            </a:r>
          </a:p>
        </p:txBody>
      </p:sp>
    </p:spTree>
    <p:extLst>
      <p:ext uri="{BB962C8B-B14F-4D97-AF65-F5344CB8AC3E}">
        <p14:creationId xmlns:p14="http://schemas.microsoft.com/office/powerpoint/2010/main" val="290176974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4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07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dirty="0"/>
              <a:t>LSTM (Long Short Term Memories) </a:t>
            </a:r>
            <a:endParaRPr dirty="0"/>
          </a:p>
        </p:txBody>
      </p:sp>
      <p:pic>
        <p:nvPicPr>
          <p:cNvPr id="1028" name="Picture 4" descr="La Salle URL for Android - APK Download">
            <a:extLst>
              <a:ext uri="{FF2B5EF4-FFF2-40B4-BE49-F238E27FC236}">
                <a16:creationId xmlns:a16="http://schemas.microsoft.com/office/drawing/2014/main" id="{5B228BD3-A51E-41CA-BC66-19015E77B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0" y="4400550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Long short-term memory - Wikipedia">
            <a:extLst>
              <a:ext uri="{FF2B5EF4-FFF2-40B4-BE49-F238E27FC236}">
                <a16:creationId xmlns:a16="http://schemas.microsoft.com/office/drawing/2014/main" id="{F0558BDD-D9B0-49DD-8171-EC0D3ACDD7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22" t="7232" r="13521" b="33291"/>
          <a:stretch/>
        </p:blipFill>
        <p:spPr bwMode="auto">
          <a:xfrm>
            <a:off x="2620107" y="1921386"/>
            <a:ext cx="3903786" cy="2182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Google Shape;284;p40">
            <a:extLst>
              <a:ext uri="{FF2B5EF4-FFF2-40B4-BE49-F238E27FC236}">
                <a16:creationId xmlns:a16="http://schemas.microsoft.com/office/drawing/2014/main" id="{D644FA49-7B10-4F5A-9798-B7E5D6B878AC}"/>
              </a:ext>
            </a:extLst>
          </p:cNvPr>
          <p:cNvSpPr txBox="1">
            <a:spLocks/>
          </p:cNvSpPr>
          <p:nvPr/>
        </p:nvSpPr>
        <p:spPr>
          <a:xfrm>
            <a:off x="617560" y="1039132"/>
            <a:ext cx="7351788" cy="2182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r>
              <a:rPr lang="en-US" sz="1400" dirty="0">
                <a:solidFill>
                  <a:schemeClr val="dk2"/>
                </a:solidFill>
                <a:latin typeface="Montserrat"/>
                <a:sym typeface="Montserrat"/>
              </a:rPr>
              <a:t>Solves RNN problems of maintaining information in long-term dependencies, being useful for this long-term problems rather than the general RNN.</a:t>
            </a:r>
          </a:p>
        </p:txBody>
      </p:sp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A6371E0B-164C-4788-8DBD-6A8B7323548A}"/>
              </a:ext>
            </a:extLst>
          </p:cNvPr>
          <p:cNvSpPr/>
          <p:nvPr/>
        </p:nvSpPr>
        <p:spPr>
          <a:xfrm>
            <a:off x="2620107" y="2327040"/>
            <a:ext cx="495887" cy="1777328"/>
          </a:xfrm>
          <a:prstGeom prst="round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010A6EF4-EB1E-4D18-AE71-033768910D07}"/>
              </a:ext>
            </a:extLst>
          </p:cNvPr>
          <p:cNvSpPr/>
          <p:nvPr/>
        </p:nvSpPr>
        <p:spPr>
          <a:xfrm>
            <a:off x="6028006" y="1882404"/>
            <a:ext cx="495887" cy="1777328"/>
          </a:xfrm>
          <a:prstGeom prst="round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A8DA6FDC-0517-4817-9242-487B32B8AB9A}"/>
              </a:ext>
            </a:extLst>
          </p:cNvPr>
          <p:cNvCxnSpPr>
            <a:cxnSpLocks/>
          </p:cNvCxnSpPr>
          <p:nvPr/>
        </p:nvCxnSpPr>
        <p:spPr>
          <a:xfrm>
            <a:off x="1897499" y="3052689"/>
            <a:ext cx="585449" cy="0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Google Shape;461;p52">
            <a:extLst>
              <a:ext uri="{FF2B5EF4-FFF2-40B4-BE49-F238E27FC236}">
                <a16:creationId xmlns:a16="http://schemas.microsoft.com/office/drawing/2014/main" id="{A5611159-9ADE-47C7-8356-53C490D23FBE}"/>
              </a:ext>
            </a:extLst>
          </p:cNvPr>
          <p:cNvSpPr txBox="1">
            <a:spLocks/>
          </p:cNvSpPr>
          <p:nvPr/>
        </p:nvSpPr>
        <p:spPr>
          <a:xfrm>
            <a:off x="1106976" y="2862556"/>
            <a:ext cx="887119" cy="35955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000" dirty="0">
                <a:latin typeface="Montserrat" panose="00000500000000000000" pitchFamily="2" charset="0"/>
              </a:rPr>
              <a:t>Inputs</a:t>
            </a:r>
          </a:p>
        </p:txBody>
      </p: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456F2E72-19F6-43C6-857D-EF93E001D175}"/>
              </a:ext>
            </a:extLst>
          </p:cNvPr>
          <p:cNvCxnSpPr>
            <a:cxnSpLocks/>
          </p:cNvCxnSpPr>
          <p:nvPr/>
        </p:nvCxnSpPr>
        <p:spPr>
          <a:xfrm flipH="1">
            <a:off x="6577528" y="2817715"/>
            <a:ext cx="626012" cy="0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Google Shape;461;p52">
            <a:extLst>
              <a:ext uri="{FF2B5EF4-FFF2-40B4-BE49-F238E27FC236}">
                <a16:creationId xmlns:a16="http://schemas.microsoft.com/office/drawing/2014/main" id="{618A3364-4E23-45BE-8B0C-FB969DFB6BCA}"/>
              </a:ext>
            </a:extLst>
          </p:cNvPr>
          <p:cNvSpPr txBox="1">
            <a:spLocks/>
          </p:cNvSpPr>
          <p:nvPr/>
        </p:nvSpPr>
        <p:spPr>
          <a:xfrm>
            <a:off x="7135864" y="2637936"/>
            <a:ext cx="887119" cy="35955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000" dirty="0">
                <a:latin typeface="Montserrat" panose="00000500000000000000" pitchFamily="2" charset="0"/>
              </a:rPr>
              <a:t>Outputs</a:t>
            </a:r>
          </a:p>
        </p:txBody>
      </p:sp>
    </p:spTree>
    <p:extLst>
      <p:ext uri="{BB962C8B-B14F-4D97-AF65-F5344CB8AC3E}">
        <p14:creationId xmlns:p14="http://schemas.microsoft.com/office/powerpoint/2010/main" val="277244171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4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07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dirty="0"/>
              <a:t>LSTM (Long Short Term Memories) </a:t>
            </a:r>
            <a:endParaRPr dirty="0"/>
          </a:p>
        </p:txBody>
      </p:sp>
      <p:pic>
        <p:nvPicPr>
          <p:cNvPr id="1028" name="Picture 4" descr="La Salle URL for Android - APK Download">
            <a:extLst>
              <a:ext uri="{FF2B5EF4-FFF2-40B4-BE49-F238E27FC236}">
                <a16:creationId xmlns:a16="http://schemas.microsoft.com/office/drawing/2014/main" id="{5B228BD3-A51E-41CA-BC66-19015E77B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0" y="4400550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Long short-term memory - Wikipedia">
            <a:extLst>
              <a:ext uri="{FF2B5EF4-FFF2-40B4-BE49-F238E27FC236}">
                <a16:creationId xmlns:a16="http://schemas.microsoft.com/office/drawing/2014/main" id="{F0558BDD-D9B0-49DD-8171-EC0D3ACDD7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22" t="7232" r="13521" b="33291"/>
          <a:stretch/>
        </p:blipFill>
        <p:spPr bwMode="auto">
          <a:xfrm>
            <a:off x="2620107" y="1921386"/>
            <a:ext cx="3903786" cy="2182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Google Shape;284;p40">
            <a:extLst>
              <a:ext uri="{FF2B5EF4-FFF2-40B4-BE49-F238E27FC236}">
                <a16:creationId xmlns:a16="http://schemas.microsoft.com/office/drawing/2014/main" id="{D644FA49-7B10-4F5A-9798-B7E5D6B878AC}"/>
              </a:ext>
            </a:extLst>
          </p:cNvPr>
          <p:cNvSpPr txBox="1">
            <a:spLocks/>
          </p:cNvSpPr>
          <p:nvPr/>
        </p:nvSpPr>
        <p:spPr>
          <a:xfrm>
            <a:off x="617560" y="1039132"/>
            <a:ext cx="7351788" cy="2182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r>
              <a:rPr lang="en-US" sz="1400" dirty="0">
                <a:solidFill>
                  <a:schemeClr val="dk2"/>
                </a:solidFill>
                <a:latin typeface="Montserrat"/>
                <a:sym typeface="Montserrat"/>
              </a:rPr>
              <a:t>Solves RNN problems of maintaining information in long-term dependencies, being useful for this long-term problems rather than the general RNN.</a:t>
            </a:r>
          </a:p>
        </p:txBody>
      </p:sp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A6371E0B-164C-4788-8DBD-6A8B7323548A}"/>
              </a:ext>
            </a:extLst>
          </p:cNvPr>
          <p:cNvSpPr/>
          <p:nvPr/>
        </p:nvSpPr>
        <p:spPr>
          <a:xfrm>
            <a:off x="2620107" y="2327040"/>
            <a:ext cx="495887" cy="1777328"/>
          </a:xfrm>
          <a:prstGeom prst="round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010A6EF4-EB1E-4D18-AE71-033768910D07}"/>
              </a:ext>
            </a:extLst>
          </p:cNvPr>
          <p:cNvSpPr/>
          <p:nvPr/>
        </p:nvSpPr>
        <p:spPr>
          <a:xfrm>
            <a:off x="6028006" y="1882404"/>
            <a:ext cx="495887" cy="1777328"/>
          </a:xfrm>
          <a:prstGeom prst="round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887408C4-DC87-4929-B743-D787EDC25E9F}"/>
              </a:ext>
            </a:extLst>
          </p:cNvPr>
          <p:cNvSpPr/>
          <p:nvPr/>
        </p:nvSpPr>
        <p:spPr>
          <a:xfrm>
            <a:off x="3169629" y="2972072"/>
            <a:ext cx="2232365" cy="784002"/>
          </a:xfrm>
          <a:prstGeom prst="roundRect">
            <a:avLst/>
          </a:prstGeom>
          <a:noFill/>
          <a:ln w="19050">
            <a:solidFill>
              <a:srgbClr val="FF99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A8DA6FDC-0517-4817-9242-487B32B8AB9A}"/>
              </a:ext>
            </a:extLst>
          </p:cNvPr>
          <p:cNvCxnSpPr>
            <a:cxnSpLocks/>
          </p:cNvCxnSpPr>
          <p:nvPr/>
        </p:nvCxnSpPr>
        <p:spPr>
          <a:xfrm>
            <a:off x="1897499" y="3052689"/>
            <a:ext cx="585449" cy="0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Google Shape;461;p52">
            <a:extLst>
              <a:ext uri="{FF2B5EF4-FFF2-40B4-BE49-F238E27FC236}">
                <a16:creationId xmlns:a16="http://schemas.microsoft.com/office/drawing/2014/main" id="{A5611159-9ADE-47C7-8356-53C490D23FBE}"/>
              </a:ext>
            </a:extLst>
          </p:cNvPr>
          <p:cNvSpPr txBox="1">
            <a:spLocks/>
          </p:cNvSpPr>
          <p:nvPr/>
        </p:nvSpPr>
        <p:spPr>
          <a:xfrm>
            <a:off x="1106976" y="2862556"/>
            <a:ext cx="887119" cy="35955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000" dirty="0">
                <a:latin typeface="Montserrat" panose="00000500000000000000" pitchFamily="2" charset="0"/>
              </a:rPr>
              <a:t>Inputs</a:t>
            </a:r>
          </a:p>
        </p:txBody>
      </p: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456F2E72-19F6-43C6-857D-EF93E001D175}"/>
              </a:ext>
            </a:extLst>
          </p:cNvPr>
          <p:cNvCxnSpPr>
            <a:cxnSpLocks/>
          </p:cNvCxnSpPr>
          <p:nvPr/>
        </p:nvCxnSpPr>
        <p:spPr>
          <a:xfrm flipH="1">
            <a:off x="6577528" y="2817715"/>
            <a:ext cx="626012" cy="0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Google Shape;461;p52">
            <a:extLst>
              <a:ext uri="{FF2B5EF4-FFF2-40B4-BE49-F238E27FC236}">
                <a16:creationId xmlns:a16="http://schemas.microsoft.com/office/drawing/2014/main" id="{618A3364-4E23-45BE-8B0C-FB969DFB6BCA}"/>
              </a:ext>
            </a:extLst>
          </p:cNvPr>
          <p:cNvSpPr txBox="1">
            <a:spLocks/>
          </p:cNvSpPr>
          <p:nvPr/>
        </p:nvSpPr>
        <p:spPr>
          <a:xfrm>
            <a:off x="7135864" y="2637936"/>
            <a:ext cx="887119" cy="35955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000" dirty="0">
                <a:latin typeface="Montserrat" panose="00000500000000000000" pitchFamily="2" charset="0"/>
              </a:rPr>
              <a:t>Outputs</a:t>
            </a:r>
          </a:p>
        </p:txBody>
      </p:sp>
      <p:cxnSp>
        <p:nvCxnSpPr>
          <p:cNvPr id="17" name="Conector recto de flecha 16">
            <a:extLst>
              <a:ext uri="{FF2B5EF4-FFF2-40B4-BE49-F238E27FC236}">
                <a16:creationId xmlns:a16="http://schemas.microsoft.com/office/drawing/2014/main" id="{8F6BEA72-B6BA-41F3-BED0-8961B5546DB2}"/>
              </a:ext>
            </a:extLst>
          </p:cNvPr>
          <p:cNvCxnSpPr>
            <a:cxnSpLocks/>
          </p:cNvCxnSpPr>
          <p:nvPr/>
        </p:nvCxnSpPr>
        <p:spPr>
          <a:xfrm flipV="1">
            <a:off x="4466492" y="3812346"/>
            <a:ext cx="0" cy="274320"/>
          </a:xfrm>
          <a:prstGeom prst="straightConnector1">
            <a:avLst/>
          </a:prstGeom>
          <a:ln w="19050">
            <a:solidFill>
              <a:srgbClr val="FF995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Google Shape;461;p52">
            <a:extLst>
              <a:ext uri="{FF2B5EF4-FFF2-40B4-BE49-F238E27FC236}">
                <a16:creationId xmlns:a16="http://schemas.microsoft.com/office/drawing/2014/main" id="{343F1CAA-8423-457B-AA78-16274925D86A}"/>
              </a:ext>
            </a:extLst>
          </p:cNvPr>
          <p:cNvSpPr txBox="1">
            <a:spLocks/>
          </p:cNvSpPr>
          <p:nvPr/>
        </p:nvSpPr>
        <p:spPr>
          <a:xfrm>
            <a:off x="4022932" y="4111023"/>
            <a:ext cx="887119" cy="35955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000" dirty="0">
                <a:latin typeface="Montserrat" panose="00000500000000000000" pitchFamily="2" charset="0"/>
              </a:rPr>
              <a:t>Operation layers</a:t>
            </a:r>
          </a:p>
        </p:txBody>
      </p:sp>
    </p:spTree>
    <p:extLst>
      <p:ext uri="{BB962C8B-B14F-4D97-AF65-F5344CB8AC3E}">
        <p14:creationId xmlns:p14="http://schemas.microsoft.com/office/powerpoint/2010/main" val="388218078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4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07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dirty="0"/>
              <a:t>LSTM (Long Short Term Memories) </a:t>
            </a:r>
            <a:endParaRPr dirty="0"/>
          </a:p>
        </p:txBody>
      </p:sp>
      <p:pic>
        <p:nvPicPr>
          <p:cNvPr id="1028" name="Picture 4" descr="La Salle URL for Android - APK Download">
            <a:extLst>
              <a:ext uri="{FF2B5EF4-FFF2-40B4-BE49-F238E27FC236}">
                <a16:creationId xmlns:a16="http://schemas.microsoft.com/office/drawing/2014/main" id="{5B228BD3-A51E-41CA-BC66-19015E77B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0" y="4400550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Long short-term memory - Wikipedia">
            <a:extLst>
              <a:ext uri="{FF2B5EF4-FFF2-40B4-BE49-F238E27FC236}">
                <a16:creationId xmlns:a16="http://schemas.microsoft.com/office/drawing/2014/main" id="{F0558BDD-D9B0-49DD-8171-EC0D3ACDD7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44" b="33291"/>
          <a:stretch/>
        </p:blipFill>
        <p:spPr bwMode="auto">
          <a:xfrm>
            <a:off x="3884321" y="864525"/>
            <a:ext cx="5168239" cy="2448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ángulo: esquinas redondeadas 17">
            <a:extLst>
              <a:ext uri="{FF2B5EF4-FFF2-40B4-BE49-F238E27FC236}">
                <a16:creationId xmlns:a16="http://schemas.microsoft.com/office/drawing/2014/main" id="{A5A2A4F3-752C-4C5C-9DC8-01D17588DF40}"/>
              </a:ext>
            </a:extLst>
          </p:cNvPr>
          <p:cNvSpPr/>
          <p:nvPr/>
        </p:nvSpPr>
        <p:spPr>
          <a:xfrm>
            <a:off x="4579915" y="1553317"/>
            <a:ext cx="3973241" cy="303618"/>
          </a:xfrm>
          <a:prstGeom prst="round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0862286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4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07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dirty="0"/>
              <a:t>LSTM (Long Short Term Memories) </a:t>
            </a:r>
            <a:endParaRPr dirty="0"/>
          </a:p>
        </p:txBody>
      </p:sp>
      <p:pic>
        <p:nvPicPr>
          <p:cNvPr id="1028" name="Picture 4" descr="La Salle URL for Android - APK Download">
            <a:extLst>
              <a:ext uri="{FF2B5EF4-FFF2-40B4-BE49-F238E27FC236}">
                <a16:creationId xmlns:a16="http://schemas.microsoft.com/office/drawing/2014/main" id="{5B228BD3-A51E-41CA-BC66-19015E77B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0" y="4400550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Long short-term memory - Wikipedia">
            <a:extLst>
              <a:ext uri="{FF2B5EF4-FFF2-40B4-BE49-F238E27FC236}">
                <a16:creationId xmlns:a16="http://schemas.microsoft.com/office/drawing/2014/main" id="{F0558BDD-D9B0-49DD-8171-EC0D3ACDD7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44" b="33291"/>
          <a:stretch/>
        </p:blipFill>
        <p:spPr bwMode="auto">
          <a:xfrm>
            <a:off x="3884321" y="864525"/>
            <a:ext cx="5168239" cy="2448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961CDD0D-B095-4EC3-A9B8-B4418F042231}"/>
              </a:ext>
            </a:extLst>
          </p:cNvPr>
          <p:cNvCxnSpPr>
            <a:cxnSpLocks/>
          </p:cNvCxnSpPr>
          <p:nvPr/>
        </p:nvCxnSpPr>
        <p:spPr>
          <a:xfrm flipH="1">
            <a:off x="6566536" y="942136"/>
            <a:ext cx="530615" cy="61118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Google Shape;461;p52">
            <a:extLst>
              <a:ext uri="{FF2B5EF4-FFF2-40B4-BE49-F238E27FC236}">
                <a16:creationId xmlns:a16="http://schemas.microsoft.com/office/drawing/2014/main" id="{30BFBC6A-FFFB-4F10-B179-B158C575EF1B}"/>
              </a:ext>
            </a:extLst>
          </p:cNvPr>
          <p:cNvSpPr txBox="1">
            <a:spLocks/>
          </p:cNvSpPr>
          <p:nvPr/>
        </p:nvSpPr>
        <p:spPr>
          <a:xfrm>
            <a:off x="6816581" y="651741"/>
            <a:ext cx="887119" cy="35955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000" dirty="0">
                <a:latin typeface="Montserrat" panose="00000500000000000000" pitchFamily="2" charset="0"/>
              </a:rPr>
              <a:t>Cell state</a:t>
            </a:r>
          </a:p>
        </p:txBody>
      </p:sp>
      <p:sp>
        <p:nvSpPr>
          <p:cNvPr id="18" name="Rectángulo: esquinas redondeadas 17">
            <a:extLst>
              <a:ext uri="{FF2B5EF4-FFF2-40B4-BE49-F238E27FC236}">
                <a16:creationId xmlns:a16="http://schemas.microsoft.com/office/drawing/2014/main" id="{A5A2A4F3-752C-4C5C-9DC8-01D17588DF40}"/>
              </a:ext>
            </a:extLst>
          </p:cNvPr>
          <p:cNvSpPr/>
          <p:nvPr/>
        </p:nvSpPr>
        <p:spPr>
          <a:xfrm>
            <a:off x="4579915" y="1553317"/>
            <a:ext cx="3973241" cy="303618"/>
          </a:xfrm>
          <a:prstGeom prst="round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4767471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4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07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dirty="0"/>
              <a:t>LSTM (Long Short Term Memories) </a:t>
            </a:r>
            <a:endParaRPr dirty="0"/>
          </a:p>
        </p:txBody>
      </p:sp>
      <p:pic>
        <p:nvPicPr>
          <p:cNvPr id="1028" name="Picture 4" descr="La Salle URL for Android - APK Download">
            <a:extLst>
              <a:ext uri="{FF2B5EF4-FFF2-40B4-BE49-F238E27FC236}">
                <a16:creationId xmlns:a16="http://schemas.microsoft.com/office/drawing/2014/main" id="{5B228BD3-A51E-41CA-BC66-19015E77B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0" y="4400550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Google Shape;284;p40">
            <a:extLst>
              <a:ext uri="{FF2B5EF4-FFF2-40B4-BE49-F238E27FC236}">
                <a16:creationId xmlns:a16="http://schemas.microsoft.com/office/drawing/2014/main" id="{7F772999-AB58-4511-A894-53D8EF01D7AE}"/>
              </a:ext>
            </a:extLst>
          </p:cNvPr>
          <p:cNvSpPr txBox="1">
            <a:spLocks/>
          </p:cNvSpPr>
          <p:nvPr/>
        </p:nvSpPr>
        <p:spPr>
          <a:xfrm>
            <a:off x="216046" y="1202316"/>
            <a:ext cx="4165455" cy="2182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r>
              <a:rPr lang="en-US" sz="1400" b="1" dirty="0">
                <a:solidFill>
                  <a:schemeClr val="dk2"/>
                </a:solidFill>
                <a:latin typeface="Montserrat"/>
                <a:sym typeface="Montserrat"/>
              </a:rPr>
              <a:t>Cell state: </a:t>
            </a:r>
            <a:r>
              <a:rPr lang="en-US" sz="1400" dirty="0">
                <a:solidFill>
                  <a:schemeClr val="dk2"/>
                </a:solidFill>
                <a:latin typeface="Montserrat"/>
                <a:sym typeface="Montserrat"/>
              </a:rPr>
              <a:t>Holds the information, can be modified or not at each iteration.</a:t>
            </a:r>
            <a:endParaRPr lang="en-US" sz="800" b="1" dirty="0">
              <a:solidFill>
                <a:schemeClr val="dk2"/>
              </a:solidFill>
              <a:latin typeface="Montserrat"/>
            </a:endParaRPr>
          </a:p>
        </p:txBody>
      </p:sp>
      <p:pic>
        <p:nvPicPr>
          <p:cNvPr id="21" name="Picture 2" descr="Long short-term memory - Wikipedia">
            <a:extLst>
              <a:ext uri="{FF2B5EF4-FFF2-40B4-BE49-F238E27FC236}">
                <a16:creationId xmlns:a16="http://schemas.microsoft.com/office/drawing/2014/main" id="{3DA0D866-26EB-4FF1-A99E-C42C019992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44" b="33291"/>
          <a:stretch/>
        </p:blipFill>
        <p:spPr bwMode="auto">
          <a:xfrm>
            <a:off x="3884321" y="864525"/>
            <a:ext cx="5168239" cy="2448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Conector recto de flecha 21">
            <a:extLst>
              <a:ext uri="{FF2B5EF4-FFF2-40B4-BE49-F238E27FC236}">
                <a16:creationId xmlns:a16="http://schemas.microsoft.com/office/drawing/2014/main" id="{BA0EE163-52C2-4A31-8E20-927697274AC1}"/>
              </a:ext>
            </a:extLst>
          </p:cNvPr>
          <p:cNvCxnSpPr>
            <a:cxnSpLocks/>
          </p:cNvCxnSpPr>
          <p:nvPr/>
        </p:nvCxnSpPr>
        <p:spPr>
          <a:xfrm flipH="1">
            <a:off x="6566536" y="942136"/>
            <a:ext cx="530615" cy="61118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Google Shape;461;p52">
            <a:extLst>
              <a:ext uri="{FF2B5EF4-FFF2-40B4-BE49-F238E27FC236}">
                <a16:creationId xmlns:a16="http://schemas.microsoft.com/office/drawing/2014/main" id="{45722DEB-2E6A-448A-A21C-6D82E84F9A1D}"/>
              </a:ext>
            </a:extLst>
          </p:cNvPr>
          <p:cNvSpPr txBox="1">
            <a:spLocks/>
          </p:cNvSpPr>
          <p:nvPr/>
        </p:nvSpPr>
        <p:spPr>
          <a:xfrm>
            <a:off x="6816581" y="651741"/>
            <a:ext cx="887119" cy="35955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000" dirty="0">
                <a:latin typeface="Montserrat" panose="00000500000000000000" pitchFamily="2" charset="0"/>
              </a:rPr>
              <a:t>Cell state</a:t>
            </a:r>
          </a:p>
        </p:txBody>
      </p:sp>
      <p:sp>
        <p:nvSpPr>
          <p:cNvPr id="30" name="Rectángulo: esquinas redondeadas 29">
            <a:extLst>
              <a:ext uri="{FF2B5EF4-FFF2-40B4-BE49-F238E27FC236}">
                <a16:creationId xmlns:a16="http://schemas.microsoft.com/office/drawing/2014/main" id="{2D7CE7EF-5B26-4B14-A474-5258B0C4BCE8}"/>
              </a:ext>
            </a:extLst>
          </p:cNvPr>
          <p:cNvSpPr/>
          <p:nvPr/>
        </p:nvSpPr>
        <p:spPr>
          <a:xfrm>
            <a:off x="4579915" y="1553317"/>
            <a:ext cx="3973241" cy="303618"/>
          </a:xfrm>
          <a:prstGeom prst="round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9005543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4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07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dirty="0"/>
              <a:t>LSTM (Long Short Term Memories) </a:t>
            </a:r>
            <a:endParaRPr dirty="0"/>
          </a:p>
        </p:txBody>
      </p:sp>
      <p:pic>
        <p:nvPicPr>
          <p:cNvPr id="1028" name="Picture 4" descr="La Salle URL for Android - APK Download">
            <a:extLst>
              <a:ext uri="{FF2B5EF4-FFF2-40B4-BE49-F238E27FC236}">
                <a16:creationId xmlns:a16="http://schemas.microsoft.com/office/drawing/2014/main" id="{5B228BD3-A51E-41CA-BC66-19015E77B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0" y="4400550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Google Shape;284;p40">
            <a:extLst>
              <a:ext uri="{FF2B5EF4-FFF2-40B4-BE49-F238E27FC236}">
                <a16:creationId xmlns:a16="http://schemas.microsoft.com/office/drawing/2014/main" id="{7F772999-AB58-4511-A894-53D8EF01D7AE}"/>
              </a:ext>
            </a:extLst>
          </p:cNvPr>
          <p:cNvSpPr txBox="1">
            <a:spLocks/>
          </p:cNvSpPr>
          <p:nvPr/>
        </p:nvSpPr>
        <p:spPr>
          <a:xfrm>
            <a:off x="216046" y="1202316"/>
            <a:ext cx="4165455" cy="2182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r>
              <a:rPr lang="en-US" sz="1400" b="1" dirty="0">
                <a:solidFill>
                  <a:schemeClr val="dk2"/>
                </a:solidFill>
                <a:latin typeface="Montserrat"/>
                <a:sym typeface="Montserrat"/>
              </a:rPr>
              <a:t>Cell state: </a:t>
            </a:r>
            <a:r>
              <a:rPr lang="en-US" sz="1400" dirty="0">
                <a:solidFill>
                  <a:schemeClr val="dk2"/>
                </a:solidFill>
                <a:latin typeface="Montserrat"/>
                <a:sym typeface="Montserrat"/>
              </a:rPr>
              <a:t>Holds the information, can be modified or not at each iteration.</a:t>
            </a:r>
            <a:endParaRPr lang="en-US" sz="800" b="1" dirty="0">
              <a:solidFill>
                <a:schemeClr val="dk2"/>
              </a:solidFill>
              <a:latin typeface="Montserrat"/>
            </a:endParaRPr>
          </a:p>
        </p:txBody>
      </p:sp>
      <p:pic>
        <p:nvPicPr>
          <p:cNvPr id="21" name="Picture 2" descr="Long short-term memory - Wikipedia">
            <a:extLst>
              <a:ext uri="{FF2B5EF4-FFF2-40B4-BE49-F238E27FC236}">
                <a16:creationId xmlns:a16="http://schemas.microsoft.com/office/drawing/2014/main" id="{3DA0D866-26EB-4FF1-A99E-C42C019992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44" b="33291"/>
          <a:stretch/>
        </p:blipFill>
        <p:spPr bwMode="auto">
          <a:xfrm>
            <a:off x="3884321" y="864525"/>
            <a:ext cx="5168239" cy="2448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Conector recto de flecha 21">
            <a:extLst>
              <a:ext uri="{FF2B5EF4-FFF2-40B4-BE49-F238E27FC236}">
                <a16:creationId xmlns:a16="http://schemas.microsoft.com/office/drawing/2014/main" id="{BA0EE163-52C2-4A31-8E20-927697274AC1}"/>
              </a:ext>
            </a:extLst>
          </p:cNvPr>
          <p:cNvCxnSpPr>
            <a:cxnSpLocks/>
          </p:cNvCxnSpPr>
          <p:nvPr/>
        </p:nvCxnSpPr>
        <p:spPr>
          <a:xfrm flipH="1">
            <a:off x="6566536" y="942136"/>
            <a:ext cx="530615" cy="61118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Google Shape;461;p52">
            <a:extLst>
              <a:ext uri="{FF2B5EF4-FFF2-40B4-BE49-F238E27FC236}">
                <a16:creationId xmlns:a16="http://schemas.microsoft.com/office/drawing/2014/main" id="{45722DEB-2E6A-448A-A21C-6D82E84F9A1D}"/>
              </a:ext>
            </a:extLst>
          </p:cNvPr>
          <p:cNvSpPr txBox="1">
            <a:spLocks/>
          </p:cNvSpPr>
          <p:nvPr/>
        </p:nvSpPr>
        <p:spPr>
          <a:xfrm>
            <a:off x="6816581" y="651741"/>
            <a:ext cx="887119" cy="35955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000" dirty="0">
                <a:latin typeface="Montserrat" panose="00000500000000000000" pitchFamily="2" charset="0"/>
              </a:rPr>
              <a:t>Cell state</a:t>
            </a:r>
          </a:p>
        </p:txBody>
      </p:sp>
      <p:sp>
        <p:nvSpPr>
          <p:cNvPr id="24" name="Rectángulo: esquinas redondeadas 23">
            <a:extLst>
              <a:ext uri="{FF2B5EF4-FFF2-40B4-BE49-F238E27FC236}">
                <a16:creationId xmlns:a16="http://schemas.microsoft.com/office/drawing/2014/main" id="{E5555EE2-B3C2-438E-8D5D-4EF0209CD927}"/>
              </a:ext>
            </a:extLst>
          </p:cNvPr>
          <p:cNvSpPr/>
          <p:nvPr/>
        </p:nvSpPr>
        <p:spPr>
          <a:xfrm>
            <a:off x="8306973" y="1617785"/>
            <a:ext cx="196947" cy="203981"/>
          </a:xfrm>
          <a:prstGeom prst="round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25" name="Conector recto de flecha 24">
            <a:extLst>
              <a:ext uri="{FF2B5EF4-FFF2-40B4-BE49-F238E27FC236}">
                <a16:creationId xmlns:a16="http://schemas.microsoft.com/office/drawing/2014/main" id="{CF1C8D8B-BA53-4F7B-920A-0A36CC2E179C}"/>
              </a:ext>
            </a:extLst>
          </p:cNvPr>
          <p:cNvCxnSpPr>
            <a:cxnSpLocks/>
          </p:cNvCxnSpPr>
          <p:nvPr/>
        </p:nvCxnSpPr>
        <p:spPr>
          <a:xfrm flipH="1">
            <a:off x="8503920" y="1301262"/>
            <a:ext cx="112542" cy="31652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ángulo: esquinas redondeadas 29">
            <a:extLst>
              <a:ext uri="{FF2B5EF4-FFF2-40B4-BE49-F238E27FC236}">
                <a16:creationId xmlns:a16="http://schemas.microsoft.com/office/drawing/2014/main" id="{2D7CE7EF-5B26-4B14-A474-5258B0C4BCE8}"/>
              </a:ext>
            </a:extLst>
          </p:cNvPr>
          <p:cNvSpPr/>
          <p:nvPr/>
        </p:nvSpPr>
        <p:spPr>
          <a:xfrm>
            <a:off x="4579915" y="1553317"/>
            <a:ext cx="3973241" cy="303618"/>
          </a:xfrm>
          <a:prstGeom prst="round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Google Shape;461;p52">
            <a:extLst>
              <a:ext uri="{FF2B5EF4-FFF2-40B4-BE49-F238E27FC236}">
                <a16:creationId xmlns:a16="http://schemas.microsoft.com/office/drawing/2014/main" id="{14B4EC2B-4083-458B-829E-93596E28C7EC}"/>
              </a:ext>
            </a:extLst>
          </p:cNvPr>
          <p:cNvSpPr txBox="1">
            <a:spLocks/>
          </p:cNvSpPr>
          <p:nvPr/>
        </p:nvSpPr>
        <p:spPr>
          <a:xfrm>
            <a:off x="8306973" y="889425"/>
            <a:ext cx="995632" cy="35955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000" dirty="0">
                <a:latin typeface="Montserrat" panose="00000500000000000000" pitchFamily="2" charset="0"/>
              </a:rPr>
              <a:t>Cell current state</a:t>
            </a:r>
          </a:p>
        </p:txBody>
      </p:sp>
    </p:spTree>
    <p:extLst>
      <p:ext uri="{BB962C8B-B14F-4D97-AF65-F5344CB8AC3E}">
        <p14:creationId xmlns:p14="http://schemas.microsoft.com/office/powerpoint/2010/main" val="289400883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4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07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dirty="0"/>
              <a:t>LSTM (Long Short Term Memories) </a:t>
            </a:r>
            <a:endParaRPr dirty="0"/>
          </a:p>
        </p:txBody>
      </p:sp>
      <p:pic>
        <p:nvPicPr>
          <p:cNvPr id="1028" name="Picture 4" descr="La Salle URL for Android - APK Download">
            <a:extLst>
              <a:ext uri="{FF2B5EF4-FFF2-40B4-BE49-F238E27FC236}">
                <a16:creationId xmlns:a16="http://schemas.microsoft.com/office/drawing/2014/main" id="{5B228BD3-A51E-41CA-BC66-19015E77B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0" y="4400550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Long short-term memory - Wikipedia">
            <a:extLst>
              <a:ext uri="{FF2B5EF4-FFF2-40B4-BE49-F238E27FC236}">
                <a16:creationId xmlns:a16="http://schemas.microsoft.com/office/drawing/2014/main" id="{1161A945-7300-4018-BDB9-A973BDF484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44" b="33291"/>
          <a:stretch/>
        </p:blipFill>
        <p:spPr bwMode="auto">
          <a:xfrm>
            <a:off x="3884321" y="864525"/>
            <a:ext cx="5168239" cy="2448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11FAF664-370C-4FD6-B0FB-6FF69E3D792D}"/>
              </a:ext>
            </a:extLst>
          </p:cNvPr>
          <p:cNvSpPr/>
          <p:nvPr/>
        </p:nvSpPr>
        <p:spPr>
          <a:xfrm>
            <a:off x="4579915" y="1553317"/>
            <a:ext cx="3973241" cy="303618"/>
          </a:xfrm>
          <a:prstGeom prst="round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5EDDD602-D4C2-4976-B820-74426143CC1D}"/>
              </a:ext>
            </a:extLst>
          </p:cNvPr>
          <p:cNvCxnSpPr>
            <a:cxnSpLocks/>
            <a:endCxn id="9" idx="0"/>
          </p:cNvCxnSpPr>
          <p:nvPr/>
        </p:nvCxnSpPr>
        <p:spPr>
          <a:xfrm flipH="1">
            <a:off x="6566536" y="942136"/>
            <a:ext cx="530615" cy="61118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Google Shape;461;p52">
            <a:extLst>
              <a:ext uri="{FF2B5EF4-FFF2-40B4-BE49-F238E27FC236}">
                <a16:creationId xmlns:a16="http://schemas.microsoft.com/office/drawing/2014/main" id="{7BB17851-5814-4969-BC2D-7E3F40B95F3B}"/>
              </a:ext>
            </a:extLst>
          </p:cNvPr>
          <p:cNvSpPr txBox="1">
            <a:spLocks/>
          </p:cNvSpPr>
          <p:nvPr/>
        </p:nvSpPr>
        <p:spPr>
          <a:xfrm>
            <a:off x="6816581" y="651741"/>
            <a:ext cx="887119" cy="35955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000" dirty="0">
                <a:latin typeface="Montserrat" panose="00000500000000000000" pitchFamily="2" charset="0"/>
              </a:rPr>
              <a:t>Cell state</a:t>
            </a:r>
          </a:p>
        </p:txBody>
      </p:sp>
      <p:sp>
        <p:nvSpPr>
          <p:cNvPr id="18" name="Google Shape;284;p40">
            <a:extLst>
              <a:ext uri="{FF2B5EF4-FFF2-40B4-BE49-F238E27FC236}">
                <a16:creationId xmlns:a16="http://schemas.microsoft.com/office/drawing/2014/main" id="{7F772999-AB58-4511-A894-53D8EF01D7AE}"/>
              </a:ext>
            </a:extLst>
          </p:cNvPr>
          <p:cNvSpPr txBox="1">
            <a:spLocks/>
          </p:cNvSpPr>
          <p:nvPr/>
        </p:nvSpPr>
        <p:spPr>
          <a:xfrm>
            <a:off x="216046" y="1202316"/>
            <a:ext cx="4165455" cy="2182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r>
              <a:rPr lang="en-US" sz="1400" b="1" dirty="0">
                <a:solidFill>
                  <a:schemeClr val="dk2"/>
                </a:solidFill>
                <a:latin typeface="Montserrat"/>
                <a:sym typeface="Montserrat"/>
              </a:rPr>
              <a:t>Cell state: </a:t>
            </a:r>
            <a:r>
              <a:rPr lang="en-US" sz="1400" dirty="0">
                <a:solidFill>
                  <a:schemeClr val="dk2"/>
                </a:solidFill>
                <a:latin typeface="Montserrat"/>
                <a:sym typeface="Montserrat"/>
              </a:rPr>
              <a:t>Holds the information, can be modified or not at each iteration.</a:t>
            </a:r>
            <a:endParaRPr lang="en-US" sz="800" b="1" dirty="0">
              <a:solidFill>
                <a:schemeClr val="dk2"/>
              </a:solidFill>
              <a:latin typeface="Montserrat"/>
            </a:endParaRPr>
          </a:p>
        </p:txBody>
      </p:sp>
      <p:sp>
        <p:nvSpPr>
          <p:cNvPr id="12" name="Rectángulo: esquinas redondeadas 11">
            <a:extLst>
              <a:ext uri="{FF2B5EF4-FFF2-40B4-BE49-F238E27FC236}">
                <a16:creationId xmlns:a16="http://schemas.microsoft.com/office/drawing/2014/main" id="{76CFF1B4-C0E0-4A95-BCF8-06D82A2530DA}"/>
              </a:ext>
            </a:extLst>
          </p:cNvPr>
          <p:cNvSpPr/>
          <p:nvPr/>
        </p:nvSpPr>
        <p:spPr>
          <a:xfrm>
            <a:off x="8306973" y="1617785"/>
            <a:ext cx="196947" cy="203981"/>
          </a:xfrm>
          <a:prstGeom prst="round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E962CC38-633F-4BF7-92A1-9EC0CAEC0D66}"/>
              </a:ext>
            </a:extLst>
          </p:cNvPr>
          <p:cNvCxnSpPr>
            <a:cxnSpLocks/>
          </p:cNvCxnSpPr>
          <p:nvPr/>
        </p:nvCxnSpPr>
        <p:spPr>
          <a:xfrm flipH="1">
            <a:off x="8503920" y="1301262"/>
            <a:ext cx="112542" cy="31652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ángulo: esquinas redondeadas 14">
            <a:extLst>
              <a:ext uri="{FF2B5EF4-FFF2-40B4-BE49-F238E27FC236}">
                <a16:creationId xmlns:a16="http://schemas.microsoft.com/office/drawing/2014/main" id="{1F8BDC03-8C49-4DBB-AEC1-EA909C8A6663}"/>
              </a:ext>
            </a:extLst>
          </p:cNvPr>
          <p:cNvSpPr/>
          <p:nvPr/>
        </p:nvSpPr>
        <p:spPr>
          <a:xfrm>
            <a:off x="4665826" y="1600557"/>
            <a:ext cx="247650" cy="203981"/>
          </a:xfrm>
          <a:prstGeom prst="round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6" name="Conector recto de flecha 15">
            <a:extLst>
              <a:ext uri="{FF2B5EF4-FFF2-40B4-BE49-F238E27FC236}">
                <a16:creationId xmlns:a16="http://schemas.microsoft.com/office/drawing/2014/main" id="{824C4E62-39D5-4F68-9CE4-D5C905AB1814}"/>
              </a:ext>
            </a:extLst>
          </p:cNvPr>
          <p:cNvCxnSpPr>
            <a:cxnSpLocks/>
          </p:cNvCxnSpPr>
          <p:nvPr/>
        </p:nvCxnSpPr>
        <p:spPr>
          <a:xfrm flipV="1">
            <a:off x="4579915" y="1804538"/>
            <a:ext cx="85911" cy="20398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Google Shape;461;p52">
            <a:extLst>
              <a:ext uri="{FF2B5EF4-FFF2-40B4-BE49-F238E27FC236}">
                <a16:creationId xmlns:a16="http://schemas.microsoft.com/office/drawing/2014/main" id="{8D2360E7-7169-4422-8CC9-077F7C637AF2}"/>
              </a:ext>
            </a:extLst>
          </p:cNvPr>
          <p:cNvSpPr txBox="1">
            <a:spLocks/>
          </p:cNvSpPr>
          <p:nvPr/>
        </p:nvSpPr>
        <p:spPr>
          <a:xfrm>
            <a:off x="4044462" y="1934249"/>
            <a:ext cx="1062894" cy="35955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000" dirty="0">
                <a:latin typeface="Montserrat" panose="00000500000000000000" pitchFamily="2" charset="0"/>
              </a:rPr>
              <a:t>Cell previous state</a:t>
            </a:r>
          </a:p>
        </p:txBody>
      </p:sp>
      <p:sp>
        <p:nvSpPr>
          <p:cNvPr id="19" name="Google Shape;461;p52">
            <a:extLst>
              <a:ext uri="{FF2B5EF4-FFF2-40B4-BE49-F238E27FC236}">
                <a16:creationId xmlns:a16="http://schemas.microsoft.com/office/drawing/2014/main" id="{8D8431E1-47CF-4A41-8CB0-18544F61E0A4}"/>
              </a:ext>
            </a:extLst>
          </p:cNvPr>
          <p:cNvSpPr txBox="1">
            <a:spLocks/>
          </p:cNvSpPr>
          <p:nvPr/>
        </p:nvSpPr>
        <p:spPr>
          <a:xfrm>
            <a:off x="8306973" y="889425"/>
            <a:ext cx="995632" cy="35955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000" dirty="0">
                <a:latin typeface="Montserrat" panose="00000500000000000000" pitchFamily="2" charset="0"/>
              </a:rPr>
              <a:t>Cell current state</a:t>
            </a:r>
          </a:p>
        </p:txBody>
      </p:sp>
    </p:spTree>
    <p:extLst>
      <p:ext uri="{BB962C8B-B14F-4D97-AF65-F5344CB8AC3E}">
        <p14:creationId xmlns:p14="http://schemas.microsoft.com/office/powerpoint/2010/main" val="189003402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4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07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dirty="0"/>
              <a:t>LSTM (Long Short Term Memories) </a:t>
            </a:r>
            <a:endParaRPr dirty="0"/>
          </a:p>
        </p:txBody>
      </p:sp>
      <p:pic>
        <p:nvPicPr>
          <p:cNvPr id="1028" name="Picture 4" descr="La Salle URL for Android - APK Download">
            <a:extLst>
              <a:ext uri="{FF2B5EF4-FFF2-40B4-BE49-F238E27FC236}">
                <a16:creationId xmlns:a16="http://schemas.microsoft.com/office/drawing/2014/main" id="{5B228BD3-A51E-41CA-BC66-19015E77B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0" y="4400550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Long short-term memory - Wikipedia">
            <a:extLst>
              <a:ext uri="{FF2B5EF4-FFF2-40B4-BE49-F238E27FC236}">
                <a16:creationId xmlns:a16="http://schemas.microsoft.com/office/drawing/2014/main" id="{1161A945-7300-4018-BDB9-A973BDF484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44" b="33291"/>
          <a:stretch/>
        </p:blipFill>
        <p:spPr bwMode="auto">
          <a:xfrm>
            <a:off x="3884321" y="864525"/>
            <a:ext cx="5168239" cy="2448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11FAF664-370C-4FD6-B0FB-6FF69E3D792D}"/>
              </a:ext>
            </a:extLst>
          </p:cNvPr>
          <p:cNvSpPr/>
          <p:nvPr/>
        </p:nvSpPr>
        <p:spPr>
          <a:xfrm>
            <a:off x="4579915" y="1553317"/>
            <a:ext cx="3973241" cy="303618"/>
          </a:xfrm>
          <a:prstGeom prst="round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5EDDD602-D4C2-4976-B820-74426143CC1D}"/>
              </a:ext>
            </a:extLst>
          </p:cNvPr>
          <p:cNvCxnSpPr>
            <a:cxnSpLocks/>
            <a:endCxn id="9" idx="0"/>
          </p:cNvCxnSpPr>
          <p:nvPr/>
        </p:nvCxnSpPr>
        <p:spPr>
          <a:xfrm flipH="1">
            <a:off x="6566536" y="942136"/>
            <a:ext cx="530615" cy="61118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Google Shape;461;p52">
            <a:extLst>
              <a:ext uri="{FF2B5EF4-FFF2-40B4-BE49-F238E27FC236}">
                <a16:creationId xmlns:a16="http://schemas.microsoft.com/office/drawing/2014/main" id="{7BB17851-5814-4969-BC2D-7E3F40B95F3B}"/>
              </a:ext>
            </a:extLst>
          </p:cNvPr>
          <p:cNvSpPr txBox="1">
            <a:spLocks/>
          </p:cNvSpPr>
          <p:nvPr/>
        </p:nvSpPr>
        <p:spPr>
          <a:xfrm>
            <a:off x="6816581" y="651741"/>
            <a:ext cx="887119" cy="35955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000" dirty="0">
                <a:latin typeface="Montserrat" panose="00000500000000000000" pitchFamily="2" charset="0"/>
              </a:rPr>
              <a:t>Cell state</a:t>
            </a:r>
          </a:p>
        </p:txBody>
      </p:sp>
      <p:sp>
        <p:nvSpPr>
          <p:cNvPr id="18" name="Google Shape;284;p40">
            <a:extLst>
              <a:ext uri="{FF2B5EF4-FFF2-40B4-BE49-F238E27FC236}">
                <a16:creationId xmlns:a16="http://schemas.microsoft.com/office/drawing/2014/main" id="{7F772999-AB58-4511-A894-53D8EF01D7AE}"/>
              </a:ext>
            </a:extLst>
          </p:cNvPr>
          <p:cNvSpPr txBox="1">
            <a:spLocks/>
          </p:cNvSpPr>
          <p:nvPr/>
        </p:nvSpPr>
        <p:spPr>
          <a:xfrm>
            <a:off x="216046" y="1202316"/>
            <a:ext cx="4165455" cy="2182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r>
              <a:rPr lang="en-US" sz="1400" b="1" dirty="0">
                <a:solidFill>
                  <a:schemeClr val="dk2"/>
                </a:solidFill>
                <a:latin typeface="Montserrat"/>
                <a:sym typeface="Montserrat"/>
              </a:rPr>
              <a:t>Cell state: </a:t>
            </a:r>
            <a:r>
              <a:rPr lang="en-US" sz="1400" dirty="0">
                <a:solidFill>
                  <a:schemeClr val="dk2"/>
                </a:solidFill>
                <a:latin typeface="Montserrat"/>
                <a:sym typeface="Montserrat"/>
              </a:rPr>
              <a:t>Holds the information, can be modified or not at each iteration.</a:t>
            </a:r>
            <a:endParaRPr lang="en-US" sz="800" b="1" dirty="0">
              <a:solidFill>
                <a:schemeClr val="dk2"/>
              </a:solidFill>
              <a:latin typeface="Montserrat"/>
            </a:endParaRPr>
          </a:p>
        </p:txBody>
      </p:sp>
      <p:sp>
        <p:nvSpPr>
          <p:cNvPr id="12" name="Rectángulo: esquinas redondeadas 11">
            <a:extLst>
              <a:ext uri="{FF2B5EF4-FFF2-40B4-BE49-F238E27FC236}">
                <a16:creationId xmlns:a16="http://schemas.microsoft.com/office/drawing/2014/main" id="{76CFF1B4-C0E0-4A95-BCF8-06D82A2530DA}"/>
              </a:ext>
            </a:extLst>
          </p:cNvPr>
          <p:cNvSpPr/>
          <p:nvPr/>
        </p:nvSpPr>
        <p:spPr>
          <a:xfrm>
            <a:off x="8306973" y="1617785"/>
            <a:ext cx="196947" cy="203981"/>
          </a:xfrm>
          <a:prstGeom prst="round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E962CC38-633F-4BF7-92A1-9EC0CAEC0D66}"/>
              </a:ext>
            </a:extLst>
          </p:cNvPr>
          <p:cNvCxnSpPr>
            <a:cxnSpLocks/>
          </p:cNvCxnSpPr>
          <p:nvPr/>
        </p:nvCxnSpPr>
        <p:spPr>
          <a:xfrm flipH="1">
            <a:off x="8503920" y="1301262"/>
            <a:ext cx="112542" cy="31652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ángulo: esquinas redondeadas 14">
            <a:extLst>
              <a:ext uri="{FF2B5EF4-FFF2-40B4-BE49-F238E27FC236}">
                <a16:creationId xmlns:a16="http://schemas.microsoft.com/office/drawing/2014/main" id="{1F8BDC03-8C49-4DBB-AEC1-EA909C8A6663}"/>
              </a:ext>
            </a:extLst>
          </p:cNvPr>
          <p:cNvSpPr/>
          <p:nvPr/>
        </p:nvSpPr>
        <p:spPr>
          <a:xfrm>
            <a:off x="4665826" y="1600557"/>
            <a:ext cx="247650" cy="203981"/>
          </a:xfrm>
          <a:prstGeom prst="round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6" name="Conector recto de flecha 15">
            <a:extLst>
              <a:ext uri="{FF2B5EF4-FFF2-40B4-BE49-F238E27FC236}">
                <a16:creationId xmlns:a16="http://schemas.microsoft.com/office/drawing/2014/main" id="{824C4E62-39D5-4F68-9CE4-D5C905AB1814}"/>
              </a:ext>
            </a:extLst>
          </p:cNvPr>
          <p:cNvCxnSpPr>
            <a:cxnSpLocks/>
          </p:cNvCxnSpPr>
          <p:nvPr/>
        </p:nvCxnSpPr>
        <p:spPr>
          <a:xfrm flipV="1">
            <a:off x="4579915" y="1804538"/>
            <a:ext cx="85911" cy="20398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ángulo: esquinas redondeadas 18">
            <a:extLst>
              <a:ext uri="{FF2B5EF4-FFF2-40B4-BE49-F238E27FC236}">
                <a16:creationId xmlns:a16="http://schemas.microsoft.com/office/drawing/2014/main" id="{82BE244F-5FE9-4345-B2B5-6FCDAD2D5B7B}"/>
              </a:ext>
            </a:extLst>
          </p:cNvPr>
          <p:cNvSpPr/>
          <p:nvPr/>
        </p:nvSpPr>
        <p:spPr>
          <a:xfrm>
            <a:off x="4600722" y="2593264"/>
            <a:ext cx="3903198" cy="693302"/>
          </a:xfrm>
          <a:prstGeom prst="roundRect">
            <a:avLst/>
          </a:prstGeom>
          <a:noFill/>
          <a:ln w="127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20" name="Conector recto de flecha 19">
            <a:extLst>
              <a:ext uri="{FF2B5EF4-FFF2-40B4-BE49-F238E27FC236}">
                <a16:creationId xmlns:a16="http://schemas.microsoft.com/office/drawing/2014/main" id="{24D69F5B-ADD6-452F-AF3A-7E144CBFA22F}"/>
              </a:ext>
            </a:extLst>
          </p:cNvPr>
          <p:cNvCxnSpPr>
            <a:cxnSpLocks/>
          </p:cNvCxnSpPr>
          <p:nvPr/>
        </p:nvCxnSpPr>
        <p:spPr>
          <a:xfrm flipH="1" flipV="1">
            <a:off x="7785425" y="3333470"/>
            <a:ext cx="521548" cy="284767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Google Shape;461;p52">
            <a:extLst>
              <a:ext uri="{FF2B5EF4-FFF2-40B4-BE49-F238E27FC236}">
                <a16:creationId xmlns:a16="http://schemas.microsoft.com/office/drawing/2014/main" id="{0F449462-719D-4DD8-A047-C41E6740CB7D}"/>
              </a:ext>
            </a:extLst>
          </p:cNvPr>
          <p:cNvSpPr txBox="1">
            <a:spLocks/>
          </p:cNvSpPr>
          <p:nvPr/>
        </p:nvSpPr>
        <p:spPr>
          <a:xfrm>
            <a:off x="7817998" y="3546370"/>
            <a:ext cx="1234562" cy="35955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000" dirty="0">
                <a:latin typeface="Montserrat" panose="00000500000000000000" pitchFamily="2" charset="0"/>
              </a:rPr>
              <a:t>data processing</a:t>
            </a:r>
          </a:p>
        </p:txBody>
      </p:sp>
      <p:sp>
        <p:nvSpPr>
          <p:cNvPr id="22" name="Google Shape;461;p52">
            <a:extLst>
              <a:ext uri="{FF2B5EF4-FFF2-40B4-BE49-F238E27FC236}">
                <a16:creationId xmlns:a16="http://schemas.microsoft.com/office/drawing/2014/main" id="{099A7394-0303-4F19-BD2D-ECD09F977FA9}"/>
              </a:ext>
            </a:extLst>
          </p:cNvPr>
          <p:cNvSpPr txBox="1">
            <a:spLocks/>
          </p:cNvSpPr>
          <p:nvPr/>
        </p:nvSpPr>
        <p:spPr>
          <a:xfrm>
            <a:off x="4044462" y="1934249"/>
            <a:ext cx="1062894" cy="35955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000" dirty="0">
                <a:latin typeface="Montserrat" panose="00000500000000000000" pitchFamily="2" charset="0"/>
              </a:rPr>
              <a:t>Cell previous state</a:t>
            </a:r>
          </a:p>
        </p:txBody>
      </p:sp>
      <p:sp>
        <p:nvSpPr>
          <p:cNvPr id="23" name="Google Shape;461;p52">
            <a:extLst>
              <a:ext uri="{FF2B5EF4-FFF2-40B4-BE49-F238E27FC236}">
                <a16:creationId xmlns:a16="http://schemas.microsoft.com/office/drawing/2014/main" id="{C70AE2E6-B21D-4804-83BE-877D05FFDE10}"/>
              </a:ext>
            </a:extLst>
          </p:cNvPr>
          <p:cNvSpPr txBox="1">
            <a:spLocks/>
          </p:cNvSpPr>
          <p:nvPr/>
        </p:nvSpPr>
        <p:spPr>
          <a:xfrm>
            <a:off x="8306973" y="889425"/>
            <a:ext cx="995632" cy="35955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000" dirty="0">
                <a:latin typeface="Montserrat" panose="00000500000000000000" pitchFamily="2" charset="0"/>
              </a:rPr>
              <a:t>Cell current state</a:t>
            </a:r>
          </a:p>
        </p:txBody>
      </p:sp>
    </p:spTree>
    <p:extLst>
      <p:ext uri="{BB962C8B-B14F-4D97-AF65-F5344CB8AC3E}">
        <p14:creationId xmlns:p14="http://schemas.microsoft.com/office/powerpoint/2010/main" val="6877528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8"/>
          <p:cNvSpPr txBox="1">
            <a:spLocks noGrp="1"/>
          </p:cNvSpPr>
          <p:nvPr>
            <p:ph type="title"/>
          </p:nvPr>
        </p:nvSpPr>
        <p:spPr>
          <a:xfrm>
            <a:off x="713224" y="445025"/>
            <a:ext cx="447599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Backup – day 2</a:t>
            </a:r>
            <a:endParaRPr dirty="0"/>
          </a:p>
        </p:txBody>
      </p:sp>
      <p:pic>
        <p:nvPicPr>
          <p:cNvPr id="9" name="Picture 4" descr="La Salle URL for Android - APK Download">
            <a:extLst>
              <a:ext uri="{FF2B5EF4-FFF2-40B4-BE49-F238E27FC236}">
                <a16:creationId xmlns:a16="http://schemas.microsoft.com/office/drawing/2014/main" id="{30D1D181-C7C6-449D-B798-793016E819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0" y="4400550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Google Shape;284;p40">
            <a:extLst>
              <a:ext uri="{FF2B5EF4-FFF2-40B4-BE49-F238E27FC236}">
                <a16:creationId xmlns:a16="http://schemas.microsoft.com/office/drawing/2014/main" id="{D92DB469-E85E-4409-A005-00EDF3549C48}"/>
              </a:ext>
            </a:extLst>
          </p:cNvPr>
          <p:cNvSpPr txBox="1">
            <a:spLocks/>
          </p:cNvSpPr>
          <p:nvPr/>
        </p:nvSpPr>
        <p:spPr>
          <a:xfrm>
            <a:off x="617560" y="1017726"/>
            <a:ext cx="4953458" cy="7199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r>
              <a:rPr lang="en-US" sz="1400" b="1" dirty="0">
                <a:solidFill>
                  <a:schemeClr val="dk2"/>
                </a:solidFill>
                <a:latin typeface="Montserrat"/>
                <a:sym typeface="Montserrat"/>
              </a:rPr>
              <a:t>Convolutions</a:t>
            </a:r>
          </a:p>
          <a:p>
            <a:pPr marL="285750" indent="-285750" algn="l">
              <a:buFontTx/>
              <a:buChar char="-"/>
            </a:pPr>
            <a:r>
              <a:rPr lang="en-US" sz="1400" b="1" dirty="0">
                <a:solidFill>
                  <a:schemeClr val="dk2"/>
                </a:solidFill>
                <a:latin typeface="Montserrat"/>
                <a:sym typeface="Montserrat"/>
              </a:rPr>
              <a:t>1D: </a:t>
            </a:r>
            <a:r>
              <a:rPr lang="en-US" sz="1400" dirty="0">
                <a:solidFill>
                  <a:schemeClr val="dk2"/>
                </a:solidFill>
                <a:latin typeface="Montserrat"/>
                <a:sym typeface="Montserrat"/>
              </a:rPr>
              <a:t>Between vectors and 1D kernel</a:t>
            </a:r>
          </a:p>
          <a:p>
            <a:pPr marL="0" indent="0" algn="l"/>
            <a:endParaRPr lang="en-US" sz="1400" dirty="0">
              <a:solidFill>
                <a:schemeClr val="dk2"/>
              </a:solidFill>
              <a:latin typeface="Montserrat"/>
            </a:endParaRPr>
          </a:p>
          <a:p>
            <a:pPr marL="0" indent="0" algn="l"/>
            <a:endParaRPr lang="en-US" sz="1400" dirty="0">
              <a:solidFill>
                <a:schemeClr val="dk2"/>
              </a:solidFill>
              <a:latin typeface="Montserrat"/>
            </a:endParaRPr>
          </a:p>
          <a:p>
            <a:pPr marL="0" indent="0" algn="l"/>
            <a:endParaRPr lang="en-US" sz="1400" dirty="0">
              <a:solidFill>
                <a:schemeClr val="dk2"/>
              </a:solidFill>
              <a:latin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43122214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4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07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dirty="0"/>
              <a:t>LSTM (Long Short Term Memories) </a:t>
            </a:r>
            <a:endParaRPr dirty="0"/>
          </a:p>
        </p:txBody>
      </p:sp>
      <p:pic>
        <p:nvPicPr>
          <p:cNvPr id="1028" name="Picture 4" descr="La Salle URL for Android - APK Download">
            <a:extLst>
              <a:ext uri="{FF2B5EF4-FFF2-40B4-BE49-F238E27FC236}">
                <a16:creationId xmlns:a16="http://schemas.microsoft.com/office/drawing/2014/main" id="{5B228BD3-A51E-41CA-BC66-19015E77B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0" y="4400550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Long short-term memory - Wikipedia">
            <a:extLst>
              <a:ext uri="{FF2B5EF4-FFF2-40B4-BE49-F238E27FC236}">
                <a16:creationId xmlns:a16="http://schemas.microsoft.com/office/drawing/2014/main" id="{1161A945-7300-4018-BDB9-A973BDF484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44" b="33291"/>
          <a:stretch/>
        </p:blipFill>
        <p:spPr bwMode="auto">
          <a:xfrm>
            <a:off x="3884321" y="864525"/>
            <a:ext cx="5168239" cy="2448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11FAF664-370C-4FD6-B0FB-6FF69E3D792D}"/>
              </a:ext>
            </a:extLst>
          </p:cNvPr>
          <p:cNvSpPr/>
          <p:nvPr/>
        </p:nvSpPr>
        <p:spPr>
          <a:xfrm>
            <a:off x="4579915" y="1553317"/>
            <a:ext cx="3973241" cy="303618"/>
          </a:xfrm>
          <a:prstGeom prst="round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5EDDD602-D4C2-4976-B820-74426143CC1D}"/>
              </a:ext>
            </a:extLst>
          </p:cNvPr>
          <p:cNvCxnSpPr>
            <a:cxnSpLocks/>
            <a:endCxn id="9" idx="0"/>
          </p:cNvCxnSpPr>
          <p:nvPr/>
        </p:nvCxnSpPr>
        <p:spPr>
          <a:xfrm flipH="1">
            <a:off x="6566536" y="942136"/>
            <a:ext cx="530615" cy="61118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Google Shape;461;p52">
            <a:extLst>
              <a:ext uri="{FF2B5EF4-FFF2-40B4-BE49-F238E27FC236}">
                <a16:creationId xmlns:a16="http://schemas.microsoft.com/office/drawing/2014/main" id="{7BB17851-5814-4969-BC2D-7E3F40B95F3B}"/>
              </a:ext>
            </a:extLst>
          </p:cNvPr>
          <p:cNvSpPr txBox="1">
            <a:spLocks/>
          </p:cNvSpPr>
          <p:nvPr/>
        </p:nvSpPr>
        <p:spPr>
          <a:xfrm>
            <a:off x="6816581" y="651741"/>
            <a:ext cx="887119" cy="35955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000" dirty="0">
                <a:latin typeface="Montserrat" panose="00000500000000000000" pitchFamily="2" charset="0"/>
              </a:rPr>
              <a:t>Cell state</a:t>
            </a:r>
          </a:p>
        </p:txBody>
      </p:sp>
      <p:sp>
        <p:nvSpPr>
          <p:cNvPr id="18" name="Google Shape;284;p40">
            <a:extLst>
              <a:ext uri="{FF2B5EF4-FFF2-40B4-BE49-F238E27FC236}">
                <a16:creationId xmlns:a16="http://schemas.microsoft.com/office/drawing/2014/main" id="{7F772999-AB58-4511-A894-53D8EF01D7AE}"/>
              </a:ext>
            </a:extLst>
          </p:cNvPr>
          <p:cNvSpPr txBox="1">
            <a:spLocks/>
          </p:cNvSpPr>
          <p:nvPr/>
        </p:nvSpPr>
        <p:spPr>
          <a:xfrm>
            <a:off x="216046" y="1202316"/>
            <a:ext cx="4165455" cy="2182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r>
              <a:rPr lang="en-US" sz="1400" b="1" dirty="0">
                <a:solidFill>
                  <a:schemeClr val="dk2"/>
                </a:solidFill>
                <a:latin typeface="Montserrat"/>
                <a:sym typeface="Montserrat"/>
              </a:rPr>
              <a:t>Cell state: </a:t>
            </a:r>
            <a:r>
              <a:rPr lang="en-US" sz="1400" dirty="0">
                <a:solidFill>
                  <a:schemeClr val="dk2"/>
                </a:solidFill>
                <a:latin typeface="Montserrat"/>
                <a:sym typeface="Montserrat"/>
              </a:rPr>
              <a:t>Holds the information, can be modified or not at each iteration.</a:t>
            </a:r>
            <a:endParaRPr lang="en-US" sz="800" b="1" dirty="0">
              <a:solidFill>
                <a:schemeClr val="dk2"/>
              </a:solidFill>
              <a:latin typeface="Montserrat"/>
            </a:endParaRPr>
          </a:p>
        </p:txBody>
      </p:sp>
      <p:sp>
        <p:nvSpPr>
          <p:cNvPr id="12" name="Rectángulo: esquinas redondeadas 11">
            <a:extLst>
              <a:ext uri="{FF2B5EF4-FFF2-40B4-BE49-F238E27FC236}">
                <a16:creationId xmlns:a16="http://schemas.microsoft.com/office/drawing/2014/main" id="{76CFF1B4-C0E0-4A95-BCF8-06D82A2530DA}"/>
              </a:ext>
            </a:extLst>
          </p:cNvPr>
          <p:cNvSpPr/>
          <p:nvPr/>
        </p:nvSpPr>
        <p:spPr>
          <a:xfrm>
            <a:off x="8306973" y="1617785"/>
            <a:ext cx="196947" cy="203981"/>
          </a:xfrm>
          <a:prstGeom prst="round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E962CC38-633F-4BF7-92A1-9EC0CAEC0D66}"/>
              </a:ext>
            </a:extLst>
          </p:cNvPr>
          <p:cNvCxnSpPr>
            <a:cxnSpLocks/>
          </p:cNvCxnSpPr>
          <p:nvPr/>
        </p:nvCxnSpPr>
        <p:spPr>
          <a:xfrm flipH="1">
            <a:off x="8503920" y="1301262"/>
            <a:ext cx="112542" cy="31652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ángulo: esquinas redondeadas 14">
            <a:extLst>
              <a:ext uri="{FF2B5EF4-FFF2-40B4-BE49-F238E27FC236}">
                <a16:creationId xmlns:a16="http://schemas.microsoft.com/office/drawing/2014/main" id="{1F8BDC03-8C49-4DBB-AEC1-EA909C8A6663}"/>
              </a:ext>
            </a:extLst>
          </p:cNvPr>
          <p:cNvSpPr/>
          <p:nvPr/>
        </p:nvSpPr>
        <p:spPr>
          <a:xfrm>
            <a:off x="4665826" y="1600557"/>
            <a:ext cx="247650" cy="203981"/>
          </a:xfrm>
          <a:prstGeom prst="round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6" name="Conector recto de flecha 15">
            <a:extLst>
              <a:ext uri="{FF2B5EF4-FFF2-40B4-BE49-F238E27FC236}">
                <a16:creationId xmlns:a16="http://schemas.microsoft.com/office/drawing/2014/main" id="{824C4E62-39D5-4F68-9CE4-D5C905AB1814}"/>
              </a:ext>
            </a:extLst>
          </p:cNvPr>
          <p:cNvCxnSpPr>
            <a:cxnSpLocks/>
          </p:cNvCxnSpPr>
          <p:nvPr/>
        </p:nvCxnSpPr>
        <p:spPr>
          <a:xfrm flipV="1">
            <a:off x="4579915" y="1804538"/>
            <a:ext cx="85911" cy="20398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ángulo: esquinas redondeadas 18">
            <a:extLst>
              <a:ext uri="{FF2B5EF4-FFF2-40B4-BE49-F238E27FC236}">
                <a16:creationId xmlns:a16="http://schemas.microsoft.com/office/drawing/2014/main" id="{82BE244F-5FE9-4345-B2B5-6FCDAD2D5B7B}"/>
              </a:ext>
            </a:extLst>
          </p:cNvPr>
          <p:cNvSpPr/>
          <p:nvPr/>
        </p:nvSpPr>
        <p:spPr>
          <a:xfrm>
            <a:off x="4600722" y="2593264"/>
            <a:ext cx="3903198" cy="693302"/>
          </a:xfrm>
          <a:prstGeom prst="roundRect">
            <a:avLst/>
          </a:prstGeom>
          <a:noFill/>
          <a:ln w="127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20" name="Conector recto de flecha 19">
            <a:extLst>
              <a:ext uri="{FF2B5EF4-FFF2-40B4-BE49-F238E27FC236}">
                <a16:creationId xmlns:a16="http://schemas.microsoft.com/office/drawing/2014/main" id="{24D69F5B-ADD6-452F-AF3A-7E144CBFA22F}"/>
              </a:ext>
            </a:extLst>
          </p:cNvPr>
          <p:cNvCxnSpPr>
            <a:cxnSpLocks/>
          </p:cNvCxnSpPr>
          <p:nvPr/>
        </p:nvCxnSpPr>
        <p:spPr>
          <a:xfrm flipH="1" flipV="1">
            <a:off x="7785425" y="3333470"/>
            <a:ext cx="521548" cy="284767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ángulo: esquinas redondeadas 21">
            <a:extLst>
              <a:ext uri="{FF2B5EF4-FFF2-40B4-BE49-F238E27FC236}">
                <a16:creationId xmlns:a16="http://schemas.microsoft.com/office/drawing/2014/main" id="{6A90000E-C548-4A96-8F83-A969E529DB40}"/>
              </a:ext>
            </a:extLst>
          </p:cNvPr>
          <p:cNvSpPr/>
          <p:nvPr/>
        </p:nvSpPr>
        <p:spPr>
          <a:xfrm>
            <a:off x="4659516" y="2660155"/>
            <a:ext cx="294332" cy="226608"/>
          </a:xfrm>
          <a:prstGeom prst="roundRect">
            <a:avLst/>
          </a:prstGeom>
          <a:noFill/>
          <a:ln w="127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23" name="Conector recto de flecha 22">
            <a:extLst>
              <a:ext uri="{FF2B5EF4-FFF2-40B4-BE49-F238E27FC236}">
                <a16:creationId xmlns:a16="http://schemas.microsoft.com/office/drawing/2014/main" id="{049CD163-B2EE-4DCD-8707-16CA2B174069}"/>
              </a:ext>
            </a:extLst>
          </p:cNvPr>
          <p:cNvCxnSpPr>
            <a:cxnSpLocks/>
          </p:cNvCxnSpPr>
          <p:nvPr/>
        </p:nvCxnSpPr>
        <p:spPr>
          <a:xfrm flipV="1">
            <a:off x="4199691" y="2886763"/>
            <a:ext cx="418207" cy="313560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Google Shape;461;p52">
            <a:extLst>
              <a:ext uri="{FF2B5EF4-FFF2-40B4-BE49-F238E27FC236}">
                <a16:creationId xmlns:a16="http://schemas.microsoft.com/office/drawing/2014/main" id="{88DC9767-E5B4-484A-B47E-16F0C5A2E3C4}"/>
              </a:ext>
            </a:extLst>
          </p:cNvPr>
          <p:cNvSpPr txBox="1">
            <a:spLocks/>
          </p:cNvSpPr>
          <p:nvPr/>
        </p:nvSpPr>
        <p:spPr>
          <a:xfrm>
            <a:off x="3617795" y="3115593"/>
            <a:ext cx="960692" cy="35955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000" dirty="0">
                <a:latin typeface="Montserrat" panose="00000500000000000000" pitchFamily="2" charset="0"/>
              </a:rPr>
              <a:t>Previous output</a:t>
            </a:r>
          </a:p>
        </p:txBody>
      </p:sp>
      <p:sp>
        <p:nvSpPr>
          <p:cNvPr id="25" name="Google Shape;461;p52">
            <a:extLst>
              <a:ext uri="{FF2B5EF4-FFF2-40B4-BE49-F238E27FC236}">
                <a16:creationId xmlns:a16="http://schemas.microsoft.com/office/drawing/2014/main" id="{13F4E708-00C5-4A15-9250-265D3F0FEAFE}"/>
              </a:ext>
            </a:extLst>
          </p:cNvPr>
          <p:cNvSpPr txBox="1">
            <a:spLocks/>
          </p:cNvSpPr>
          <p:nvPr/>
        </p:nvSpPr>
        <p:spPr>
          <a:xfrm>
            <a:off x="7817998" y="3546370"/>
            <a:ext cx="1234562" cy="35955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000" dirty="0">
                <a:latin typeface="Montserrat" panose="00000500000000000000" pitchFamily="2" charset="0"/>
              </a:rPr>
              <a:t>data processing</a:t>
            </a:r>
          </a:p>
        </p:txBody>
      </p:sp>
      <p:sp>
        <p:nvSpPr>
          <p:cNvPr id="21" name="Google Shape;461;p52">
            <a:extLst>
              <a:ext uri="{FF2B5EF4-FFF2-40B4-BE49-F238E27FC236}">
                <a16:creationId xmlns:a16="http://schemas.microsoft.com/office/drawing/2014/main" id="{B5F19E2E-14B2-4DE0-A159-1A35A02AE92A}"/>
              </a:ext>
            </a:extLst>
          </p:cNvPr>
          <p:cNvSpPr txBox="1">
            <a:spLocks/>
          </p:cNvSpPr>
          <p:nvPr/>
        </p:nvSpPr>
        <p:spPr>
          <a:xfrm>
            <a:off x="4044462" y="1934249"/>
            <a:ext cx="1062894" cy="35955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000" dirty="0">
                <a:latin typeface="Montserrat" panose="00000500000000000000" pitchFamily="2" charset="0"/>
              </a:rPr>
              <a:t>Cell previous state</a:t>
            </a:r>
          </a:p>
        </p:txBody>
      </p:sp>
      <p:sp>
        <p:nvSpPr>
          <p:cNvPr id="26" name="Google Shape;461;p52">
            <a:extLst>
              <a:ext uri="{FF2B5EF4-FFF2-40B4-BE49-F238E27FC236}">
                <a16:creationId xmlns:a16="http://schemas.microsoft.com/office/drawing/2014/main" id="{E260306A-75FE-4EF0-8158-8530A6CEDDA2}"/>
              </a:ext>
            </a:extLst>
          </p:cNvPr>
          <p:cNvSpPr txBox="1">
            <a:spLocks/>
          </p:cNvSpPr>
          <p:nvPr/>
        </p:nvSpPr>
        <p:spPr>
          <a:xfrm>
            <a:off x="8306973" y="889425"/>
            <a:ext cx="995632" cy="35955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000" dirty="0">
                <a:latin typeface="Montserrat" panose="00000500000000000000" pitchFamily="2" charset="0"/>
              </a:rPr>
              <a:t>Cell current state</a:t>
            </a:r>
          </a:p>
        </p:txBody>
      </p:sp>
    </p:spTree>
    <p:extLst>
      <p:ext uri="{BB962C8B-B14F-4D97-AF65-F5344CB8AC3E}">
        <p14:creationId xmlns:p14="http://schemas.microsoft.com/office/powerpoint/2010/main" val="120098636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4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07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dirty="0"/>
              <a:t>LSTM (Long Short Term Memories) </a:t>
            </a:r>
            <a:endParaRPr dirty="0"/>
          </a:p>
        </p:txBody>
      </p:sp>
      <p:pic>
        <p:nvPicPr>
          <p:cNvPr id="1028" name="Picture 4" descr="La Salle URL for Android - APK Download">
            <a:extLst>
              <a:ext uri="{FF2B5EF4-FFF2-40B4-BE49-F238E27FC236}">
                <a16:creationId xmlns:a16="http://schemas.microsoft.com/office/drawing/2014/main" id="{5B228BD3-A51E-41CA-BC66-19015E77B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0" y="4400550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Long short-term memory - Wikipedia">
            <a:extLst>
              <a:ext uri="{FF2B5EF4-FFF2-40B4-BE49-F238E27FC236}">
                <a16:creationId xmlns:a16="http://schemas.microsoft.com/office/drawing/2014/main" id="{1161A945-7300-4018-BDB9-A973BDF484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44" b="33291"/>
          <a:stretch/>
        </p:blipFill>
        <p:spPr bwMode="auto">
          <a:xfrm>
            <a:off x="3884321" y="864525"/>
            <a:ext cx="5168239" cy="2448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11FAF664-370C-4FD6-B0FB-6FF69E3D792D}"/>
              </a:ext>
            </a:extLst>
          </p:cNvPr>
          <p:cNvSpPr/>
          <p:nvPr/>
        </p:nvSpPr>
        <p:spPr>
          <a:xfrm>
            <a:off x="4579915" y="1553317"/>
            <a:ext cx="3973241" cy="303618"/>
          </a:xfrm>
          <a:prstGeom prst="round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5EDDD602-D4C2-4976-B820-74426143CC1D}"/>
              </a:ext>
            </a:extLst>
          </p:cNvPr>
          <p:cNvCxnSpPr>
            <a:cxnSpLocks/>
            <a:endCxn id="9" idx="0"/>
          </p:cNvCxnSpPr>
          <p:nvPr/>
        </p:nvCxnSpPr>
        <p:spPr>
          <a:xfrm flipH="1">
            <a:off x="6566536" y="942136"/>
            <a:ext cx="530615" cy="61118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Google Shape;461;p52">
            <a:extLst>
              <a:ext uri="{FF2B5EF4-FFF2-40B4-BE49-F238E27FC236}">
                <a16:creationId xmlns:a16="http://schemas.microsoft.com/office/drawing/2014/main" id="{7BB17851-5814-4969-BC2D-7E3F40B95F3B}"/>
              </a:ext>
            </a:extLst>
          </p:cNvPr>
          <p:cNvSpPr txBox="1">
            <a:spLocks/>
          </p:cNvSpPr>
          <p:nvPr/>
        </p:nvSpPr>
        <p:spPr>
          <a:xfrm>
            <a:off x="6816581" y="651741"/>
            <a:ext cx="887119" cy="35955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000" dirty="0">
                <a:latin typeface="Montserrat" panose="00000500000000000000" pitchFamily="2" charset="0"/>
              </a:rPr>
              <a:t>Cell state</a:t>
            </a:r>
          </a:p>
        </p:txBody>
      </p:sp>
      <p:sp>
        <p:nvSpPr>
          <p:cNvPr id="18" name="Google Shape;284;p40">
            <a:extLst>
              <a:ext uri="{FF2B5EF4-FFF2-40B4-BE49-F238E27FC236}">
                <a16:creationId xmlns:a16="http://schemas.microsoft.com/office/drawing/2014/main" id="{7F772999-AB58-4511-A894-53D8EF01D7AE}"/>
              </a:ext>
            </a:extLst>
          </p:cNvPr>
          <p:cNvSpPr txBox="1">
            <a:spLocks/>
          </p:cNvSpPr>
          <p:nvPr/>
        </p:nvSpPr>
        <p:spPr>
          <a:xfrm>
            <a:off x="216046" y="1202316"/>
            <a:ext cx="4165455" cy="2182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r>
              <a:rPr lang="en-US" sz="1400" b="1" dirty="0">
                <a:solidFill>
                  <a:schemeClr val="dk2"/>
                </a:solidFill>
                <a:latin typeface="Montserrat"/>
                <a:sym typeface="Montserrat"/>
              </a:rPr>
              <a:t>Cell state: </a:t>
            </a:r>
            <a:r>
              <a:rPr lang="en-US" sz="1400" dirty="0">
                <a:solidFill>
                  <a:schemeClr val="dk2"/>
                </a:solidFill>
                <a:latin typeface="Montserrat"/>
                <a:sym typeface="Montserrat"/>
              </a:rPr>
              <a:t>Holds the information, can be modified or not at each iteration.</a:t>
            </a:r>
            <a:endParaRPr lang="en-US" sz="800" b="1" dirty="0">
              <a:solidFill>
                <a:schemeClr val="dk2"/>
              </a:solidFill>
              <a:latin typeface="Montserrat"/>
            </a:endParaRPr>
          </a:p>
        </p:txBody>
      </p:sp>
      <p:sp>
        <p:nvSpPr>
          <p:cNvPr id="12" name="Rectángulo: esquinas redondeadas 11">
            <a:extLst>
              <a:ext uri="{FF2B5EF4-FFF2-40B4-BE49-F238E27FC236}">
                <a16:creationId xmlns:a16="http://schemas.microsoft.com/office/drawing/2014/main" id="{76CFF1B4-C0E0-4A95-BCF8-06D82A2530DA}"/>
              </a:ext>
            </a:extLst>
          </p:cNvPr>
          <p:cNvSpPr/>
          <p:nvPr/>
        </p:nvSpPr>
        <p:spPr>
          <a:xfrm>
            <a:off x="8306973" y="1617785"/>
            <a:ext cx="196947" cy="203981"/>
          </a:xfrm>
          <a:prstGeom prst="round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E962CC38-633F-4BF7-92A1-9EC0CAEC0D66}"/>
              </a:ext>
            </a:extLst>
          </p:cNvPr>
          <p:cNvCxnSpPr>
            <a:cxnSpLocks/>
          </p:cNvCxnSpPr>
          <p:nvPr/>
        </p:nvCxnSpPr>
        <p:spPr>
          <a:xfrm flipH="1">
            <a:off x="8503920" y="1301262"/>
            <a:ext cx="112542" cy="31652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ángulo: esquinas redondeadas 14">
            <a:extLst>
              <a:ext uri="{FF2B5EF4-FFF2-40B4-BE49-F238E27FC236}">
                <a16:creationId xmlns:a16="http://schemas.microsoft.com/office/drawing/2014/main" id="{1F8BDC03-8C49-4DBB-AEC1-EA909C8A6663}"/>
              </a:ext>
            </a:extLst>
          </p:cNvPr>
          <p:cNvSpPr/>
          <p:nvPr/>
        </p:nvSpPr>
        <p:spPr>
          <a:xfrm>
            <a:off x="4665826" y="1600557"/>
            <a:ext cx="247650" cy="203981"/>
          </a:xfrm>
          <a:prstGeom prst="round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6" name="Conector recto de flecha 15">
            <a:extLst>
              <a:ext uri="{FF2B5EF4-FFF2-40B4-BE49-F238E27FC236}">
                <a16:creationId xmlns:a16="http://schemas.microsoft.com/office/drawing/2014/main" id="{824C4E62-39D5-4F68-9CE4-D5C905AB1814}"/>
              </a:ext>
            </a:extLst>
          </p:cNvPr>
          <p:cNvCxnSpPr>
            <a:cxnSpLocks/>
          </p:cNvCxnSpPr>
          <p:nvPr/>
        </p:nvCxnSpPr>
        <p:spPr>
          <a:xfrm flipV="1">
            <a:off x="4579915" y="1804538"/>
            <a:ext cx="85911" cy="20398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ángulo: esquinas redondeadas 18">
            <a:extLst>
              <a:ext uri="{FF2B5EF4-FFF2-40B4-BE49-F238E27FC236}">
                <a16:creationId xmlns:a16="http://schemas.microsoft.com/office/drawing/2014/main" id="{82BE244F-5FE9-4345-B2B5-6FCDAD2D5B7B}"/>
              </a:ext>
            </a:extLst>
          </p:cNvPr>
          <p:cNvSpPr/>
          <p:nvPr/>
        </p:nvSpPr>
        <p:spPr>
          <a:xfrm>
            <a:off x="4600722" y="2593264"/>
            <a:ext cx="3903198" cy="693302"/>
          </a:xfrm>
          <a:prstGeom prst="roundRect">
            <a:avLst/>
          </a:prstGeom>
          <a:noFill/>
          <a:ln w="127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20" name="Conector recto de flecha 19">
            <a:extLst>
              <a:ext uri="{FF2B5EF4-FFF2-40B4-BE49-F238E27FC236}">
                <a16:creationId xmlns:a16="http://schemas.microsoft.com/office/drawing/2014/main" id="{24D69F5B-ADD6-452F-AF3A-7E144CBFA22F}"/>
              </a:ext>
            </a:extLst>
          </p:cNvPr>
          <p:cNvCxnSpPr>
            <a:cxnSpLocks/>
          </p:cNvCxnSpPr>
          <p:nvPr/>
        </p:nvCxnSpPr>
        <p:spPr>
          <a:xfrm flipH="1" flipV="1">
            <a:off x="7785425" y="3333470"/>
            <a:ext cx="521548" cy="284767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ángulo: esquinas redondeadas 21">
            <a:extLst>
              <a:ext uri="{FF2B5EF4-FFF2-40B4-BE49-F238E27FC236}">
                <a16:creationId xmlns:a16="http://schemas.microsoft.com/office/drawing/2014/main" id="{6A90000E-C548-4A96-8F83-A969E529DB40}"/>
              </a:ext>
            </a:extLst>
          </p:cNvPr>
          <p:cNvSpPr/>
          <p:nvPr/>
        </p:nvSpPr>
        <p:spPr>
          <a:xfrm>
            <a:off x="4659516" y="2660155"/>
            <a:ext cx="294332" cy="226608"/>
          </a:xfrm>
          <a:prstGeom prst="roundRect">
            <a:avLst/>
          </a:prstGeom>
          <a:noFill/>
          <a:ln w="127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23" name="Conector recto de flecha 22">
            <a:extLst>
              <a:ext uri="{FF2B5EF4-FFF2-40B4-BE49-F238E27FC236}">
                <a16:creationId xmlns:a16="http://schemas.microsoft.com/office/drawing/2014/main" id="{049CD163-B2EE-4DCD-8707-16CA2B174069}"/>
              </a:ext>
            </a:extLst>
          </p:cNvPr>
          <p:cNvCxnSpPr>
            <a:cxnSpLocks/>
          </p:cNvCxnSpPr>
          <p:nvPr/>
        </p:nvCxnSpPr>
        <p:spPr>
          <a:xfrm flipV="1">
            <a:off x="4199691" y="2886763"/>
            <a:ext cx="418207" cy="313560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Google Shape;461;p52">
            <a:extLst>
              <a:ext uri="{FF2B5EF4-FFF2-40B4-BE49-F238E27FC236}">
                <a16:creationId xmlns:a16="http://schemas.microsoft.com/office/drawing/2014/main" id="{88DC9767-E5B4-484A-B47E-16F0C5A2E3C4}"/>
              </a:ext>
            </a:extLst>
          </p:cNvPr>
          <p:cNvSpPr txBox="1">
            <a:spLocks/>
          </p:cNvSpPr>
          <p:nvPr/>
        </p:nvSpPr>
        <p:spPr>
          <a:xfrm>
            <a:off x="3617795" y="3115593"/>
            <a:ext cx="960692" cy="35955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000" dirty="0">
                <a:latin typeface="Montserrat" panose="00000500000000000000" pitchFamily="2" charset="0"/>
              </a:rPr>
              <a:t>Previous output</a:t>
            </a:r>
          </a:p>
        </p:txBody>
      </p:sp>
      <p:sp>
        <p:nvSpPr>
          <p:cNvPr id="26" name="Rectángulo: esquinas redondeadas 25">
            <a:extLst>
              <a:ext uri="{FF2B5EF4-FFF2-40B4-BE49-F238E27FC236}">
                <a16:creationId xmlns:a16="http://schemas.microsoft.com/office/drawing/2014/main" id="{383118B6-0BD9-4575-A035-66FE6F3DFD76}"/>
              </a:ext>
            </a:extLst>
          </p:cNvPr>
          <p:cNvSpPr/>
          <p:nvPr/>
        </p:nvSpPr>
        <p:spPr>
          <a:xfrm>
            <a:off x="8191243" y="2651349"/>
            <a:ext cx="294332" cy="226608"/>
          </a:xfrm>
          <a:prstGeom prst="roundRect">
            <a:avLst/>
          </a:prstGeom>
          <a:noFill/>
          <a:ln w="127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27" name="Conector recto de flecha 26">
            <a:extLst>
              <a:ext uri="{FF2B5EF4-FFF2-40B4-BE49-F238E27FC236}">
                <a16:creationId xmlns:a16="http://schemas.microsoft.com/office/drawing/2014/main" id="{03F2D930-B2EC-4C49-A9B5-8C3EA1F7D0B5}"/>
              </a:ext>
            </a:extLst>
          </p:cNvPr>
          <p:cNvCxnSpPr>
            <a:cxnSpLocks/>
          </p:cNvCxnSpPr>
          <p:nvPr/>
        </p:nvCxnSpPr>
        <p:spPr>
          <a:xfrm flipH="1" flipV="1">
            <a:off x="8426548" y="2886763"/>
            <a:ext cx="258116" cy="302861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Google Shape;461;p52">
            <a:extLst>
              <a:ext uri="{FF2B5EF4-FFF2-40B4-BE49-F238E27FC236}">
                <a16:creationId xmlns:a16="http://schemas.microsoft.com/office/drawing/2014/main" id="{8F583B29-8482-4C24-A933-CD8510F56F9F}"/>
              </a:ext>
            </a:extLst>
          </p:cNvPr>
          <p:cNvSpPr txBox="1">
            <a:spLocks/>
          </p:cNvSpPr>
          <p:nvPr/>
        </p:nvSpPr>
        <p:spPr>
          <a:xfrm>
            <a:off x="8331538" y="3115593"/>
            <a:ext cx="960692" cy="35955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000" dirty="0">
                <a:latin typeface="Montserrat" panose="00000500000000000000" pitchFamily="2" charset="0"/>
              </a:rPr>
              <a:t>Current output</a:t>
            </a:r>
          </a:p>
        </p:txBody>
      </p:sp>
      <p:sp>
        <p:nvSpPr>
          <p:cNvPr id="25" name="Google Shape;461;p52">
            <a:extLst>
              <a:ext uri="{FF2B5EF4-FFF2-40B4-BE49-F238E27FC236}">
                <a16:creationId xmlns:a16="http://schemas.microsoft.com/office/drawing/2014/main" id="{13F4E708-00C5-4A15-9250-265D3F0FEAFE}"/>
              </a:ext>
            </a:extLst>
          </p:cNvPr>
          <p:cNvSpPr txBox="1">
            <a:spLocks/>
          </p:cNvSpPr>
          <p:nvPr/>
        </p:nvSpPr>
        <p:spPr>
          <a:xfrm>
            <a:off x="7817998" y="3546370"/>
            <a:ext cx="1234562" cy="35955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000" dirty="0">
                <a:latin typeface="Montserrat" panose="00000500000000000000" pitchFamily="2" charset="0"/>
              </a:rPr>
              <a:t>data processing</a:t>
            </a:r>
          </a:p>
        </p:txBody>
      </p:sp>
      <p:sp>
        <p:nvSpPr>
          <p:cNvPr id="29" name="Google Shape;461;p52">
            <a:extLst>
              <a:ext uri="{FF2B5EF4-FFF2-40B4-BE49-F238E27FC236}">
                <a16:creationId xmlns:a16="http://schemas.microsoft.com/office/drawing/2014/main" id="{04BF6958-FF0A-4F28-B7E5-C9C8DC31214F}"/>
              </a:ext>
            </a:extLst>
          </p:cNvPr>
          <p:cNvSpPr txBox="1">
            <a:spLocks/>
          </p:cNvSpPr>
          <p:nvPr/>
        </p:nvSpPr>
        <p:spPr>
          <a:xfrm>
            <a:off x="4044462" y="1934249"/>
            <a:ext cx="1062894" cy="35955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000" dirty="0">
                <a:latin typeface="Montserrat" panose="00000500000000000000" pitchFamily="2" charset="0"/>
              </a:rPr>
              <a:t>Cell previous state</a:t>
            </a:r>
          </a:p>
        </p:txBody>
      </p:sp>
      <p:sp>
        <p:nvSpPr>
          <p:cNvPr id="30" name="Google Shape;461;p52">
            <a:extLst>
              <a:ext uri="{FF2B5EF4-FFF2-40B4-BE49-F238E27FC236}">
                <a16:creationId xmlns:a16="http://schemas.microsoft.com/office/drawing/2014/main" id="{0D507B40-752E-4AE0-AE57-35F0B8429627}"/>
              </a:ext>
            </a:extLst>
          </p:cNvPr>
          <p:cNvSpPr txBox="1">
            <a:spLocks/>
          </p:cNvSpPr>
          <p:nvPr/>
        </p:nvSpPr>
        <p:spPr>
          <a:xfrm>
            <a:off x="8306973" y="889425"/>
            <a:ext cx="995632" cy="35955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000" dirty="0">
                <a:latin typeface="Montserrat" panose="00000500000000000000" pitchFamily="2" charset="0"/>
              </a:rPr>
              <a:t>Cell current state</a:t>
            </a:r>
          </a:p>
        </p:txBody>
      </p:sp>
    </p:spTree>
    <p:extLst>
      <p:ext uri="{BB962C8B-B14F-4D97-AF65-F5344CB8AC3E}">
        <p14:creationId xmlns:p14="http://schemas.microsoft.com/office/powerpoint/2010/main" val="236217136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4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07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dirty="0"/>
              <a:t>LSTM (Long Short Term Memories) </a:t>
            </a:r>
            <a:endParaRPr dirty="0"/>
          </a:p>
        </p:txBody>
      </p:sp>
      <p:pic>
        <p:nvPicPr>
          <p:cNvPr id="1028" name="Picture 4" descr="La Salle URL for Android - APK Download">
            <a:extLst>
              <a:ext uri="{FF2B5EF4-FFF2-40B4-BE49-F238E27FC236}">
                <a16:creationId xmlns:a16="http://schemas.microsoft.com/office/drawing/2014/main" id="{5B228BD3-A51E-41CA-BC66-19015E77B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0" y="4400550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Long short-term memory - Wikipedia">
            <a:extLst>
              <a:ext uri="{FF2B5EF4-FFF2-40B4-BE49-F238E27FC236}">
                <a16:creationId xmlns:a16="http://schemas.microsoft.com/office/drawing/2014/main" id="{1161A945-7300-4018-BDB9-A973BDF484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44" b="33291"/>
          <a:stretch/>
        </p:blipFill>
        <p:spPr bwMode="auto">
          <a:xfrm>
            <a:off x="3884321" y="864525"/>
            <a:ext cx="5168239" cy="2448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11FAF664-370C-4FD6-B0FB-6FF69E3D792D}"/>
              </a:ext>
            </a:extLst>
          </p:cNvPr>
          <p:cNvSpPr/>
          <p:nvPr/>
        </p:nvSpPr>
        <p:spPr>
          <a:xfrm>
            <a:off x="4579915" y="1553317"/>
            <a:ext cx="3973241" cy="303618"/>
          </a:xfrm>
          <a:prstGeom prst="round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5EDDD602-D4C2-4976-B820-74426143CC1D}"/>
              </a:ext>
            </a:extLst>
          </p:cNvPr>
          <p:cNvCxnSpPr>
            <a:cxnSpLocks/>
            <a:endCxn id="9" idx="0"/>
          </p:cNvCxnSpPr>
          <p:nvPr/>
        </p:nvCxnSpPr>
        <p:spPr>
          <a:xfrm flipH="1">
            <a:off x="6566536" y="942136"/>
            <a:ext cx="530615" cy="61118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Google Shape;461;p52">
            <a:extLst>
              <a:ext uri="{FF2B5EF4-FFF2-40B4-BE49-F238E27FC236}">
                <a16:creationId xmlns:a16="http://schemas.microsoft.com/office/drawing/2014/main" id="{7BB17851-5814-4969-BC2D-7E3F40B95F3B}"/>
              </a:ext>
            </a:extLst>
          </p:cNvPr>
          <p:cNvSpPr txBox="1">
            <a:spLocks/>
          </p:cNvSpPr>
          <p:nvPr/>
        </p:nvSpPr>
        <p:spPr>
          <a:xfrm>
            <a:off x="6816581" y="651741"/>
            <a:ext cx="887119" cy="35955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000" dirty="0">
                <a:latin typeface="Montserrat" panose="00000500000000000000" pitchFamily="2" charset="0"/>
              </a:rPr>
              <a:t>Cell state</a:t>
            </a:r>
          </a:p>
        </p:txBody>
      </p:sp>
      <p:sp>
        <p:nvSpPr>
          <p:cNvPr id="18" name="Google Shape;284;p40">
            <a:extLst>
              <a:ext uri="{FF2B5EF4-FFF2-40B4-BE49-F238E27FC236}">
                <a16:creationId xmlns:a16="http://schemas.microsoft.com/office/drawing/2014/main" id="{7F772999-AB58-4511-A894-53D8EF01D7AE}"/>
              </a:ext>
            </a:extLst>
          </p:cNvPr>
          <p:cNvSpPr txBox="1">
            <a:spLocks/>
          </p:cNvSpPr>
          <p:nvPr/>
        </p:nvSpPr>
        <p:spPr>
          <a:xfrm>
            <a:off x="216046" y="1202316"/>
            <a:ext cx="4165455" cy="2182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r>
              <a:rPr lang="en-US" sz="1400" b="1" dirty="0">
                <a:solidFill>
                  <a:schemeClr val="dk2"/>
                </a:solidFill>
                <a:latin typeface="Montserrat"/>
                <a:sym typeface="Montserrat"/>
              </a:rPr>
              <a:t>Cell state: </a:t>
            </a:r>
            <a:r>
              <a:rPr lang="en-US" sz="1400" dirty="0">
                <a:solidFill>
                  <a:schemeClr val="dk2"/>
                </a:solidFill>
                <a:latin typeface="Montserrat"/>
                <a:sym typeface="Montserrat"/>
              </a:rPr>
              <a:t>Holds the information, can be modified or not at each iteration.</a:t>
            </a:r>
            <a:endParaRPr lang="en-US" sz="800" b="1" dirty="0">
              <a:solidFill>
                <a:schemeClr val="dk2"/>
              </a:solidFill>
              <a:latin typeface="Montserrat"/>
            </a:endParaRPr>
          </a:p>
        </p:txBody>
      </p:sp>
      <p:sp>
        <p:nvSpPr>
          <p:cNvPr id="12" name="Rectángulo: esquinas redondeadas 11">
            <a:extLst>
              <a:ext uri="{FF2B5EF4-FFF2-40B4-BE49-F238E27FC236}">
                <a16:creationId xmlns:a16="http://schemas.microsoft.com/office/drawing/2014/main" id="{76CFF1B4-C0E0-4A95-BCF8-06D82A2530DA}"/>
              </a:ext>
            </a:extLst>
          </p:cNvPr>
          <p:cNvSpPr/>
          <p:nvPr/>
        </p:nvSpPr>
        <p:spPr>
          <a:xfrm>
            <a:off x="8306973" y="1617785"/>
            <a:ext cx="196947" cy="203981"/>
          </a:xfrm>
          <a:prstGeom prst="round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E962CC38-633F-4BF7-92A1-9EC0CAEC0D66}"/>
              </a:ext>
            </a:extLst>
          </p:cNvPr>
          <p:cNvCxnSpPr>
            <a:cxnSpLocks/>
          </p:cNvCxnSpPr>
          <p:nvPr/>
        </p:nvCxnSpPr>
        <p:spPr>
          <a:xfrm flipH="1">
            <a:off x="8503920" y="1301262"/>
            <a:ext cx="112542" cy="31652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ángulo: esquinas redondeadas 14">
            <a:extLst>
              <a:ext uri="{FF2B5EF4-FFF2-40B4-BE49-F238E27FC236}">
                <a16:creationId xmlns:a16="http://schemas.microsoft.com/office/drawing/2014/main" id="{1F8BDC03-8C49-4DBB-AEC1-EA909C8A6663}"/>
              </a:ext>
            </a:extLst>
          </p:cNvPr>
          <p:cNvSpPr/>
          <p:nvPr/>
        </p:nvSpPr>
        <p:spPr>
          <a:xfrm>
            <a:off x="4665826" y="1600557"/>
            <a:ext cx="247650" cy="203981"/>
          </a:xfrm>
          <a:prstGeom prst="round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6" name="Conector recto de flecha 15">
            <a:extLst>
              <a:ext uri="{FF2B5EF4-FFF2-40B4-BE49-F238E27FC236}">
                <a16:creationId xmlns:a16="http://schemas.microsoft.com/office/drawing/2014/main" id="{824C4E62-39D5-4F68-9CE4-D5C905AB1814}"/>
              </a:ext>
            </a:extLst>
          </p:cNvPr>
          <p:cNvCxnSpPr>
            <a:cxnSpLocks/>
          </p:cNvCxnSpPr>
          <p:nvPr/>
        </p:nvCxnSpPr>
        <p:spPr>
          <a:xfrm flipV="1">
            <a:off x="4579915" y="1804538"/>
            <a:ext cx="85911" cy="20398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ángulo: esquinas redondeadas 18">
            <a:extLst>
              <a:ext uri="{FF2B5EF4-FFF2-40B4-BE49-F238E27FC236}">
                <a16:creationId xmlns:a16="http://schemas.microsoft.com/office/drawing/2014/main" id="{82BE244F-5FE9-4345-B2B5-6FCDAD2D5B7B}"/>
              </a:ext>
            </a:extLst>
          </p:cNvPr>
          <p:cNvSpPr/>
          <p:nvPr/>
        </p:nvSpPr>
        <p:spPr>
          <a:xfrm>
            <a:off x="4600722" y="2593264"/>
            <a:ext cx="3903198" cy="693302"/>
          </a:xfrm>
          <a:prstGeom prst="roundRect">
            <a:avLst/>
          </a:prstGeom>
          <a:noFill/>
          <a:ln w="127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20" name="Conector recto de flecha 19">
            <a:extLst>
              <a:ext uri="{FF2B5EF4-FFF2-40B4-BE49-F238E27FC236}">
                <a16:creationId xmlns:a16="http://schemas.microsoft.com/office/drawing/2014/main" id="{24D69F5B-ADD6-452F-AF3A-7E144CBFA22F}"/>
              </a:ext>
            </a:extLst>
          </p:cNvPr>
          <p:cNvCxnSpPr>
            <a:cxnSpLocks/>
          </p:cNvCxnSpPr>
          <p:nvPr/>
        </p:nvCxnSpPr>
        <p:spPr>
          <a:xfrm flipH="1" flipV="1">
            <a:off x="7785425" y="3333470"/>
            <a:ext cx="521548" cy="284767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ángulo: esquinas redondeadas 21">
            <a:extLst>
              <a:ext uri="{FF2B5EF4-FFF2-40B4-BE49-F238E27FC236}">
                <a16:creationId xmlns:a16="http://schemas.microsoft.com/office/drawing/2014/main" id="{6A90000E-C548-4A96-8F83-A969E529DB40}"/>
              </a:ext>
            </a:extLst>
          </p:cNvPr>
          <p:cNvSpPr/>
          <p:nvPr/>
        </p:nvSpPr>
        <p:spPr>
          <a:xfrm>
            <a:off x="4659516" y="2660155"/>
            <a:ext cx="294332" cy="226608"/>
          </a:xfrm>
          <a:prstGeom prst="roundRect">
            <a:avLst/>
          </a:prstGeom>
          <a:noFill/>
          <a:ln w="127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23" name="Conector recto de flecha 22">
            <a:extLst>
              <a:ext uri="{FF2B5EF4-FFF2-40B4-BE49-F238E27FC236}">
                <a16:creationId xmlns:a16="http://schemas.microsoft.com/office/drawing/2014/main" id="{049CD163-B2EE-4DCD-8707-16CA2B174069}"/>
              </a:ext>
            </a:extLst>
          </p:cNvPr>
          <p:cNvCxnSpPr>
            <a:cxnSpLocks/>
          </p:cNvCxnSpPr>
          <p:nvPr/>
        </p:nvCxnSpPr>
        <p:spPr>
          <a:xfrm flipV="1">
            <a:off x="4199691" y="2886763"/>
            <a:ext cx="418207" cy="313560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Google Shape;461;p52">
            <a:extLst>
              <a:ext uri="{FF2B5EF4-FFF2-40B4-BE49-F238E27FC236}">
                <a16:creationId xmlns:a16="http://schemas.microsoft.com/office/drawing/2014/main" id="{88DC9767-E5B4-484A-B47E-16F0C5A2E3C4}"/>
              </a:ext>
            </a:extLst>
          </p:cNvPr>
          <p:cNvSpPr txBox="1">
            <a:spLocks/>
          </p:cNvSpPr>
          <p:nvPr/>
        </p:nvSpPr>
        <p:spPr>
          <a:xfrm>
            <a:off x="3617795" y="3115593"/>
            <a:ext cx="960692" cy="35955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000" dirty="0">
                <a:latin typeface="Montserrat" panose="00000500000000000000" pitchFamily="2" charset="0"/>
              </a:rPr>
              <a:t>Previous output</a:t>
            </a:r>
          </a:p>
        </p:txBody>
      </p:sp>
      <p:sp>
        <p:nvSpPr>
          <p:cNvPr id="26" name="Rectángulo: esquinas redondeadas 25">
            <a:extLst>
              <a:ext uri="{FF2B5EF4-FFF2-40B4-BE49-F238E27FC236}">
                <a16:creationId xmlns:a16="http://schemas.microsoft.com/office/drawing/2014/main" id="{383118B6-0BD9-4575-A035-66FE6F3DFD76}"/>
              </a:ext>
            </a:extLst>
          </p:cNvPr>
          <p:cNvSpPr/>
          <p:nvPr/>
        </p:nvSpPr>
        <p:spPr>
          <a:xfrm>
            <a:off x="8191243" y="2651349"/>
            <a:ext cx="294332" cy="226608"/>
          </a:xfrm>
          <a:prstGeom prst="roundRect">
            <a:avLst/>
          </a:prstGeom>
          <a:noFill/>
          <a:ln w="127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27" name="Conector recto de flecha 26">
            <a:extLst>
              <a:ext uri="{FF2B5EF4-FFF2-40B4-BE49-F238E27FC236}">
                <a16:creationId xmlns:a16="http://schemas.microsoft.com/office/drawing/2014/main" id="{03F2D930-B2EC-4C49-A9B5-8C3EA1F7D0B5}"/>
              </a:ext>
            </a:extLst>
          </p:cNvPr>
          <p:cNvCxnSpPr>
            <a:cxnSpLocks/>
          </p:cNvCxnSpPr>
          <p:nvPr/>
        </p:nvCxnSpPr>
        <p:spPr>
          <a:xfrm flipH="1" flipV="1">
            <a:off x="8426548" y="2886763"/>
            <a:ext cx="258116" cy="302861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Google Shape;461;p52">
            <a:extLst>
              <a:ext uri="{FF2B5EF4-FFF2-40B4-BE49-F238E27FC236}">
                <a16:creationId xmlns:a16="http://schemas.microsoft.com/office/drawing/2014/main" id="{8F583B29-8482-4C24-A933-CD8510F56F9F}"/>
              </a:ext>
            </a:extLst>
          </p:cNvPr>
          <p:cNvSpPr txBox="1">
            <a:spLocks/>
          </p:cNvSpPr>
          <p:nvPr/>
        </p:nvSpPr>
        <p:spPr>
          <a:xfrm>
            <a:off x="8331538" y="3115593"/>
            <a:ext cx="960692" cy="35955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000" dirty="0">
                <a:latin typeface="Montserrat" panose="00000500000000000000" pitchFamily="2" charset="0"/>
              </a:rPr>
              <a:t>Current output</a:t>
            </a:r>
          </a:p>
        </p:txBody>
      </p:sp>
      <p:sp>
        <p:nvSpPr>
          <p:cNvPr id="25" name="Google Shape;461;p52">
            <a:extLst>
              <a:ext uri="{FF2B5EF4-FFF2-40B4-BE49-F238E27FC236}">
                <a16:creationId xmlns:a16="http://schemas.microsoft.com/office/drawing/2014/main" id="{13F4E708-00C5-4A15-9250-265D3F0FEAFE}"/>
              </a:ext>
            </a:extLst>
          </p:cNvPr>
          <p:cNvSpPr txBox="1">
            <a:spLocks/>
          </p:cNvSpPr>
          <p:nvPr/>
        </p:nvSpPr>
        <p:spPr>
          <a:xfrm>
            <a:off x="7817998" y="3546370"/>
            <a:ext cx="1234562" cy="35955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000" dirty="0">
                <a:latin typeface="Montserrat" panose="00000500000000000000" pitchFamily="2" charset="0"/>
              </a:rPr>
              <a:t>data processing</a:t>
            </a:r>
          </a:p>
        </p:txBody>
      </p:sp>
      <p:sp>
        <p:nvSpPr>
          <p:cNvPr id="29" name="Rectángulo: esquinas redondeadas 28">
            <a:extLst>
              <a:ext uri="{FF2B5EF4-FFF2-40B4-BE49-F238E27FC236}">
                <a16:creationId xmlns:a16="http://schemas.microsoft.com/office/drawing/2014/main" id="{94B6B178-5FE4-430B-B349-BB3C4AE33212}"/>
              </a:ext>
            </a:extLst>
          </p:cNvPr>
          <p:cNvSpPr/>
          <p:nvPr/>
        </p:nvSpPr>
        <p:spPr>
          <a:xfrm>
            <a:off x="4746691" y="3057800"/>
            <a:ext cx="294332" cy="226608"/>
          </a:xfrm>
          <a:prstGeom prst="roundRect">
            <a:avLst/>
          </a:prstGeom>
          <a:noFill/>
          <a:ln w="127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30" name="Conector recto de flecha 29">
            <a:extLst>
              <a:ext uri="{FF2B5EF4-FFF2-40B4-BE49-F238E27FC236}">
                <a16:creationId xmlns:a16="http://schemas.microsoft.com/office/drawing/2014/main" id="{298DE2B9-2DD6-4FFD-B7BB-428BDEB6694B}"/>
              </a:ext>
            </a:extLst>
          </p:cNvPr>
          <p:cNvCxnSpPr>
            <a:cxnSpLocks/>
          </p:cNvCxnSpPr>
          <p:nvPr/>
        </p:nvCxnSpPr>
        <p:spPr>
          <a:xfrm flipH="1" flipV="1">
            <a:off x="5057026" y="3326393"/>
            <a:ext cx="353464" cy="230570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Google Shape;461;p52">
            <a:extLst>
              <a:ext uri="{FF2B5EF4-FFF2-40B4-BE49-F238E27FC236}">
                <a16:creationId xmlns:a16="http://schemas.microsoft.com/office/drawing/2014/main" id="{CF5B88C1-D628-4A80-BCFD-782470519352}"/>
              </a:ext>
            </a:extLst>
          </p:cNvPr>
          <p:cNvSpPr txBox="1">
            <a:spLocks/>
          </p:cNvSpPr>
          <p:nvPr/>
        </p:nvSpPr>
        <p:spPr>
          <a:xfrm>
            <a:off x="5107356" y="3525726"/>
            <a:ext cx="960692" cy="35955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000" dirty="0">
                <a:latin typeface="Montserrat" panose="00000500000000000000" pitchFamily="2" charset="0"/>
              </a:rPr>
              <a:t>Current input</a:t>
            </a:r>
          </a:p>
        </p:txBody>
      </p:sp>
      <p:sp>
        <p:nvSpPr>
          <p:cNvPr id="32" name="Google Shape;461;p52">
            <a:extLst>
              <a:ext uri="{FF2B5EF4-FFF2-40B4-BE49-F238E27FC236}">
                <a16:creationId xmlns:a16="http://schemas.microsoft.com/office/drawing/2014/main" id="{AC67C959-15F8-4C75-80B5-0A5BAC7B4A7D}"/>
              </a:ext>
            </a:extLst>
          </p:cNvPr>
          <p:cNvSpPr txBox="1">
            <a:spLocks/>
          </p:cNvSpPr>
          <p:nvPr/>
        </p:nvSpPr>
        <p:spPr>
          <a:xfrm>
            <a:off x="4044462" y="1934249"/>
            <a:ext cx="1062894" cy="35955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000" dirty="0">
                <a:latin typeface="Montserrat" panose="00000500000000000000" pitchFamily="2" charset="0"/>
              </a:rPr>
              <a:t>Cell previous state</a:t>
            </a:r>
          </a:p>
        </p:txBody>
      </p:sp>
      <p:sp>
        <p:nvSpPr>
          <p:cNvPr id="33" name="Google Shape;461;p52">
            <a:extLst>
              <a:ext uri="{FF2B5EF4-FFF2-40B4-BE49-F238E27FC236}">
                <a16:creationId xmlns:a16="http://schemas.microsoft.com/office/drawing/2014/main" id="{6C977D4F-A1E7-4DFE-A120-E5207CE908F7}"/>
              </a:ext>
            </a:extLst>
          </p:cNvPr>
          <p:cNvSpPr txBox="1">
            <a:spLocks/>
          </p:cNvSpPr>
          <p:nvPr/>
        </p:nvSpPr>
        <p:spPr>
          <a:xfrm>
            <a:off x="8306973" y="889425"/>
            <a:ext cx="995632" cy="35955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000" dirty="0">
                <a:latin typeface="Montserrat" panose="00000500000000000000" pitchFamily="2" charset="0"/>
              </a:rPr>
              <a:t>Cell current state</a:t>
            </a:r>
          </a:p>
        </p:txBody>
      </p:sp>
    </p:spTree>
    <p:extLst>
      <p:ext uri="{BB962C8B-B14F-4D97-AF65-F5344CB8AC3E}">
        <p14:creationId xmlns:p14="http://schemas.microsoft.com/office/powerpoint/2010/main" val="362267128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4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07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dirty="0"/>
              <a:t>LSTM – Step by step</a:t>
            </a:r>
            <a:endParaRPr dirty="0"/>
          </a:p>
        </p:txBody>
      </p:sp>
      <p:pic>
        <p:nvPicPr>
          <p:cNvPr id="1028" name="Picture 4" descr="La Salle URL for Android - APK Download">
            <a:extLst>
              <a:ext uri="{FF2B5EF4-FFF2-40B4-BE49-F238E27FC236}">
                <a16:creationId xmlns:a16="http://schemas.microsoft.com/office/drawing/2014/main" id="{5B228BD3-A51E-41CA-BC66-19015E77B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0" y="4400550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 descr="Long short-term memory - Wikipedia">
            <a:extLst>
              <a:ext uri="{FF2B5EF4-FFF2-40B4-BE49-F238E27FC236}">
                <a16:creationId xmlns:a16="http://schemas.microsoft.com/office/drawing/2014/main" id="{71602BD7-0EC3-4F18-AEAB-68AEC770AD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44" b="33291"/>
          <a:stretch/>
        </p:blipFill>
        <p:spPr bwMode="auto">
          <a:xfrm>
            <a:off x="3136557" y="1020468"/>
            <a:ext cx="6549045" cy="3102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8" name="Entrada de lápiz 47">
                <a:extLst>
                  <a:ext uri="{FF2B5EF4-FFF2-40B4-BE49-F238E27FC236}">
                    <a16:creationId xmlns:a16="http://schemas.microsoft.com/office/drawing/2014/main" id="{29C66119-02CB-40F7-B04B-5575D8320708}"/>
                  </a:ext>
                </a:extLst>
              </p14:cNvPr>
              <p14:cNvContentPartPr/>
              <p14:nvPr/>
            </p14:nvContentPartPr>
            <p14:xfrm>
              <a:off x="2854246" y="3273978"/>
              <a:ext cx="360" cy="360"/>
            </p14:xfrm>
          </p:contentPart>
        </mc:Choice>
        <mc:Fallback xmlns="">
          <p:pic>
            <p:nvPicPr>
              <p:cNvPr id="48" name="Entrada de lápiz 47">
                <a:extLst>
                  <a:ext uri="{FF2B5EF4-FFF2-40B4-BE49-F238E27FC236}">
                    <a16:creationId xmlns:a16="http://schemas.microsoft.com/office/drawing/2014/main" id="{29C66119-02CB-40F7-B04B-5575D832070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836606" y="3255978"/>
                <a:ext cx="36000" cy="3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543220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4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07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dirty="0"/>
              <a:t>LSTM – Step by step</a:t>
            </a:r>
            <a:endParaRPr dirty="0"/>
          </a:p>
        </p:txBody>
      </p:sp>
      <p:pic>
        <p:nvPicPr>
          <p:cNvPr id="1028" name="Picture 4" descr="La Salle URL for Android - APK Download">
            <a:extLst>
              <a:ext uri="{FF2B5EF4-FFF2-40B4-BE49-F238E27FC236}">
                <a16:creationId xmlns:a16="http://schemas.microsoft.com/office/drawing/2014/main" id="{5B228BD3-A51E-41CA-BC66-19015E77B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0" y="4400550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Google Shape;284;p40">
            <a:extLst>
              <a:ext uri="{FF2B5EF4-FFF2-40B4-BE49-F238E27FC236}">
                <a16:creationId xmlns:a16="http://schemas.microsoft.com/office/drawing/2014/main" id="{7F772999-AB58-4511-A894-53D8EF01D7AE}"/>
              </a:ext>
            </a:extLst>
          </p:cNvPr>
          <p:cNvSpPr txBox="1">
            <a:spLocks/>
          </p:cNvSpPr>
          <p:nvPr/>
        </p:nvSpPr>
        <p:spPr>
          <a:xfrm>
            <a:off x="237147" y="1171547"/>
            <a:ext cx="3582231" cy="32290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r>
              <a:rPr lang="en-US" sz="1400" b="1" dirty="0">
                <a:solidFill>
                  <a:schemeClr val="dk2"/>
                </a:solidFill>
                <a:latin typeface="Montserrat"/>
                <a:sym typeface="Montserrat"/>
              </a:rPr>
              <a:t>1</a:t>
            </a:r>
            <a:r>
              <a:rPr lang="en-US" sz="1400" b="1" baseline="30000" dirty="0">
                <a:solidFill>
                  <a:schemeClr val="dk2"/>
                </a:solidFill>
                <a:latin typeface="Montserrat"/>
                <a:sym typeface="Montserrat"/>
              </a:rPr>
              <a:t>st</a:t>
            </a:r>
            <a:r>
              <a:rPr lang="en-US" sz="1400" b="1" dirty="0">
                <a:solidFill>
                  <a:schemeClr val="dk2"/>
                </a:solidFill>
                <a:latin typeface="Montserrat"/>
                <a:sym typeface="Montserrat"/>
              </a:rPr>
              <a:t> stage: </a:t>
            </a:r>
            <a:r>
              <a:rPr lang="en-US" sz="1400" dirty="0">
                <a:solidFill>
                  <a:schemeClr val="dk2"/>
                </a:solidFill>
                <a:latin typeface="Montserrat"/>
                <a:sym typeface="Montserrat"/>
              </a:rPr>
              <a:t>Actual vector is concatenated with the previous one and the sigmoid layer is applied before multiply it by the previous cell state. </a:t>
            </a:r>
            <a:endParaRPr lang="en-US" sz="1400" b="1" dirty="0">
              <a:solidFill>
                <a:schemeClr val="dk2"/>
              </a:solidFill>
              <a:latin typeface="Montserrat"/>
              <a:sym typeface="Montserrat"/>
            </a:endParaRPr>
          </a:p>
          <a:p>
            <a:pPr marL="0" indent="0" algn="l"/>
            <a:endParaRPr lang="en-US" sz="1400" dirty="0">
              <a:solidFill>
                <a:schemeClr val="dk2"/>
              </a:solidFill>
              <a:latin typeface="Montserrat"/>
              <a:sym typeface="Montserrat"/>
            </a:endParaRPr>
          </a:p>
          <a:p>
            <a:pPr marL="0" indent="0" algn="l"/>
            <a:r>
              <a:rPr lang="en-US" sz="1400" dirty="0">
                <a:solidFill>
                  <a:schemeClr val="dk2"/>
                </a:solidFill>
                <a:latin typeface="Montserrat"/>
                <a:sym typeface="Montserrat"/>
              </a:rPr>
              <a:t>In this stage we’re selecting which information is negligible from the cell state input.</a:t>
            </a:r>
          </a:p>
        </p:txBody>
      </p:sp>
      <p:pic>
        <p:nvPicPr>
          <p:cNvPr id="32" name="Picture 2" descr="Long short-term memory - Wikipedia">
            <a:extLst>
              <a:ext uri="{FF2B5EF4-FFF2-40B4-BE49-F238E27FC236}">
                <a16:creationId xmlns:a16="http://schemas.microsoft.com/office/drawing/2014/main" id="{71602BD7-0EC3-4F18-AEAB-68AEC770AD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44" b="33291"/>
          <a:stretch/>
        </p:blipFill>
        <p:spPr bwMode="auto">
          <a:xfrm>
            <a:off x="3136557" y="1020468"/>
            <a:ext cx="6549045" cy="3102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8" name="Entrada de lápiz 47">
                <a:extLst>
                  <a:ext uri="{FF2B5EF4-FFF2-40B4-BE49-F238E27FC236}">
                    <a16:creationId xmlns:a16="http://schemas.microsoft.com/office/drawing/2014/main" id="{29C66119-02CB-40F7-B04B-5575D8320708}"/>
                  </a:ext>
                </a:extLst>
              </p14:cNvPr>
              <p14:cNvContentPartPr/>
              <p14:nvPr/>
            </p14:nvContentPartPr>
            <p14:xfrm>
              <a:off x="2854246" y="3273978"/>
              <a:ext cx="360" cy="360"/>
            </p14:xfrm>
          </p:contentPart>
        </mc:Choice>
        <mc:Fallback xmlns="">
          <p:pic>
            <p:nvPicPr>
              <p:cNvPr id="48" name="Entrada de lápiz 47">
                <a:extLst>
                  <a:ext uri="{FF2B5EF4-FFF2-40B4-BE49-F238E27FC236}">
                    <a16:creationId xmlns:a16="http://schemas.microsoft.com/office/drawing/2014/main" id="{29C66119-02CB-40F7-B04B-5575D832070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836246" y="3255978"/>
                <a:ext cx="36000" cy="3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4721204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4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07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dirty="0"/>
              <a:t>LSTM – Step by step</a:t>
            </a:r>
            <a:endParaRPr dirty="0"/>
          </a:p>
        </p:txBody>
      </p:sp>
      <p:pic>
        <p:nvPicPr>
          <p:cNvPr id="1028" name="Picture 4" descr="La Salle URL for Android - APK Download">
            <a:extLst>
              <a:ext uri="{FF2B5EF4-FFF2-40B4-BE49-F238E27FC236}">
                <a16:creationId xmlns:a16="http://schemas.microsoft.com/office/drawing/2014/main" id="{5B228BD3-A51E-41CA-BC66-19015E77B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0" y="4400550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Google Shape;284;p40">
            <a:extLst>
              <a:ext uri="{FF2B5EF4-FFF2-40B4-BE49-F238E27FC236}">
                <a16:creationId xmlns:a16="http://schemas.microsoft.com/office/drawing/2014/main" id="{7F772999-AB58-4511-A894-53D8EF01D7AE}"/>
              </a:ext>
            </a:extLst>
          </p:cNvPr>
          <p:cNvSpPr txBox="1">
            <a:spLocks/>
          </p:cNvSpPr>
          <p:nvPr/>
        </p:nvSpPr>
        <p:spPr>
          <a:xfrm>
            <a:off x="237147" y="1171547"/>
            <a:ext cx="3582231" cy="32290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r>
              <a:rPr lang="en-US" sz="1400" b="1" dirty="0">
                <a:solidFill>
                  <a:schemeClr val="dk2"/>
                </a:solidFill>
                <a:latin typeface="Montserrat"/>
                <a:sym typeface="Montserrat"/>
              </a:rPr>
              <a:t>1</a:t>
            </a:r>
            <a:r>
              <a:rPr lang="en-US" sz="1400" b="1" baseline="30000" dirty="0">
                <a:solidFill>
                  <a:schemeClr val="dk2"/>
                </a:solidFill>
                <a:latin typeface="Montserrat"/>
                <a:sym typeface="Montserrat"/>
              </a:rPr>
              <a:t>st</a:t>
            </a:r>
            <a:r>
              <a:rPr lang="en-US" sz="1400" b="1" dirty="0">
                <a:solidFill>
                  <a:schemeClr val="dk2"/>
                </a:solidFill>
                <a:latin typeface="Montserrat"/>
                <a:sym typeface="Montserrat"/>
              </a:rPr>
              <a:t> stage: </a:t>
            </a:r>
            <a:r>
              <a:rPr lang="en-US" sz="1400" dirty="0">
                <a:solidFill>
                  <a:schemeClr val="dk2"/>
                </a:solidFill>
                <a:latin typeface="Montserrat"/>
                <a:sym typeface="Montserrat"/>
              </a:rPr>
              <a:t>Actual vector is concatenated with the previous one and the sigmoid layer is applied before multiply it by the previous cell state. </a:t>
            </a:r>
            <a:endParaRPr lang="en-US" sz="1400" b="1" dirty="0">
              <a:solidFill>
                <a:schemeClr val="dk2"/>
              </a:solidFill>
              <a:latin typeface="Montserrat"/>
              <a:sym typeface="Montserrat"/>
            </a:endParaRPr>
          </a:p>
          <a:p>
            <a:pPr marL="0" indent="0" algn="l"/>
            <a:endParaRPr lang="en-US" sz="1400" dirty="0">
              <a:solidFill>
                <a:schemeClr val="dk2"/>
              </a:solidFill>
              <a:latin typeface="Montserrat"/>
              <a:sym typeface="Montserrat"/>
            </a:endParaRPr>
          </a:p>
          <a:p>
            <a:pPr marL="0" indent="0" algn="l"/>
            <a:r>
              <a:rPr lang="en-US" sz="1400" dirty="0">
                <a:solidFill>
                  <a:schemeClr val="dk2"/>
                </a:solidFill>
                <a:latin typeface="Montserrat"/>
                <a:sym typeface="Montserrat"/>
              </a:rPr>
              <a:t>In this stage we’re selecting which information is negligible from the cell state input.</a:t>
            </a:r>
          </a:p>
        </p:txBody>
      </p:sp>
      <p:pic>
        <p:nvPicPr>
          <p:cNvPr id="32" name="Picture 2" descr="Long short-term memory - Wikipedia">
            <a:extLst>
              <a:ext uri="{FF2B5EF4-FFF2-40B4-BE49-F238E27FC236}">
                <a16:creationId xmlns:a16="http://schemas.microsoft.com/office/drawing/2014/main" id="{71602BD7-0EC3-4F18-AEAB-68AEC770AD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44" b="33291"/>
          <a:stretch/>
        </p:blipFill>
        <p:spPr bwMode="auto">
          <a:xfrm>
            <a:off x="3136557" y="1020468"/>
            <a:ext cx="6549045" cy="3102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8" name="Entrada de lápiz 47">
                <a:extLst>
                  <a:ext uri="{FF2B5EF4-FFF2-40B4-BE49-F238E27FC236}">
                    <a16:creationId xmlns:a16="http://schemas.microsoft.com/office/drawing/2014/main" id="{29C66119-02CB-40F7-B04B-5575D8320708}"/>
                  </a:ext>
                </a:extLst>
              </p14:cNvPr>
              <p14:cNvContentPartPr/>
              <p14:nvPr/>
            </p14:nvContentPartPr>
            <p14:xfrm>
              <a:off x="2854246" y="3273978"/>
              <a:ext cx="360" cy="360"/>
            </p14:xfrm>
          </p:contentPart>
        </mc:Choice>
        <mc:Fallback xmlns="">
          <p:pic>
            <p:nvPicPr>
              <p:cNvPr id="48" name="Entrada de lápiz 47">
                <a:extLst>
                  <a:ext uri="{FF2B5EF4-FFF2-40B4-BE49-F238E27FC236}">
                    <a16:creationId xmlns:a16="http://schemas.microsoft.com/office/drawing/2014/main" id="{29C66119-02CB-40F7-B04B-5575D832070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836246" y="3255978"/>
                <a:ext cx="36000" cy="3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065" name="Grupo 1064">
            <a:extLst>
              <a:ext uri="{FF2B5EF4-FFF2-40B4-BE49-F238E27FC236}">
                <a16:creationId xmlns:a16="http://schemas.microsoft.com/office/drawing/2014/main" id="{E26CAC44-3640-4C7D-BB28-FD4DDAB49089}"/>
              </a:ext>
            </a:extLst>
          </p:cNvPr>
          <p:cNvGrpSpPr/>
          <p:nvPr/>
        </p:nvGrpSpPr>
        <p:grpSpPr>
          <a:xfrm>
            <a:off x="4228916" y="2160138"/>
            <a:ext cx="963720" cy="1709640"/>
            <a:chOff x="2941726" y="2160138"/>
            <a:chExt cx="963720" cy="1709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063" name="Entrada de lápiz 1062">
                  <a:extLst>
                    <a:ext uri="{FF2B5EF4-FFF2-40B4-BE49-F238E27FC236}">
                      <a16:creationId xmlns:a16="http://schemas.microsoft.com/office/drawing/2014/main" id="{4D41029A-F544-4561-BC90-E56B770FF893}"/>
                    </a:ext>
                  </a:extLst>
                </p14:cNvPr>
                <p14:cNvContentPartPr/>
                <p14:nvPr/>
              </p14:nvContentPartPr>
              <p14:xfrm>
                <a:off x="2941726" y="2240418"/>
                <a:ext cx="867960" cy="1629360"/>
              </p14:xfrm>
            </p:contentPart>
          </mc:Choice>
          <mc:Fallback xmlns="">
            <p:pic>
              <p:nvPicPr>
                <p:cNvPr id="1063" name="Entrada de lápiz 1062">
                  <a:extLst>
                    <a:ext uri="{FF2B5EF4-FFF2-40B4-BE49-F238E27FC236}">
                      <a16:creationId xmlns:a16="http://schemas.microsoft.com/office/drawing/2014/main" id="{4D41029A-F544-4561-BC90-E56B770FF893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923726" y="2222422"/>
                  <a:ext cx="903600" cy="166499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064" name="Entrada de lápiz 1063">
                  <a:extLst>
                    <a:ext uri="{FF2B5EF4-FFF2-40B4-BE49-F238E27FC236}">
                      <a16:creationId xmlns:a16="http://schemas.microsoft.com/office/drawing/2014/main" id="{6DD858EC-3601-4B0F-AB68-42B64FB215D5}"/>
                    </a:ext>
                  </a:extLst>
                </p14:cNvPr>
                <p14:cNvContentPartPr/>
                <p14:nvPr/>
              </p14:nvContentPartPr>
              <p14:xfrm>
                <a:off x="3682246" y="2160138"/>
                <a:ext cx="223200" cy="194760"/>
              </p14:xfrm>
            </p:contentPart>
          </mc:Choice>
          <mc:Fallback xmlns="">
            <p:pic>
              <p:nvPicPr>
                <p:cNvPr id="1064" name="Entrada de lápiz 1063">
                  <a:extLst>
                    <a:ext uri="{FF2B5EF4-FFF2-40B4-BE49-F238E27FC236}">
                      <a16:creationId xmlns:a16="http://schemas.microsoft.com/office/drawing/2014/main" id="{6DD858EC-3601-4B0F-AB68-42B64FB215D5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664246" y="2142138"/>
                  <a:ext cx="258840" cy="230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68" name="Grupo 1067">
            <a:extLst>
              <a:ext uri="{FF2B5EF4-FFF2-40B4-BE49-F238E27FC236}">
                <a16:creationId xmlns:a16="http://schemas.microsoft.com/office/drawing/2014/main" id="{C9BF0777-667F-4E69-9D86-98B573653B6C}"/>
              </a:ext>
            </a:extLst>
          </p:cNvPr>
          <p:cNvGrpSpPr/>
          <p:nvPr/>
        </p:nvGrpSpPr>
        <p:grpSpPr>
          <a:xfrm>
            <a:off x="3900956" y="3378738"/>
            <a:ext cx="519120" cy="158760"/>
            <a:chOff x="2613766" y="3378738"/>
            <a:chExt cx="519120" cy="158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066" name="Entrada de lápiz 1065">
                  <a:extLst>
                    <a:ext uri="{FF2B5EF4-FFF2-40B4-BE49-F238E27FC236}">
                      <a16:creationId xmlns:a16="http://schemas.microsoft.com/office/drawing/2014/main" id="{D4F91174-B464-4783-8934-8BAE6FA10FA8}"/>
                    </a:ext>
                  </a:extLst>
                </p14:cNvPr>
                <p14:cNvContentPartPr/>
                <p14:nvPr/>
              </p14:nvContentPartPr>
              <p14:xfrm>
                <a:off x="2613766" y="3378738"/>
                <a:ext cx="452520" cy="110520"/>
              </p14:xfrm>
            </p:contentPart>
          </mc:Choice>
          <mc:Fallback xmlns="">
            <p:pic>
              <p:nvPicPr>
                <p:cNvPr id="1066" name="Entrada de lápiz 1065">
                  <a:extLst>
                    <a:ext uri="{FF2B5EF4-FFF2-40B4-BE49-F238E27FC236}">
                      <a16:creationId xmlns:a16="http://schemas.microsoft.com/office/drawing/2014/main" id="{D4F91174-B464-4783-8934-8BAE6FA10FA8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595766" y="3360738"/>
                  <a:ext cx="48816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067" name="Entrada de lápiz 1066">
                  <a:extLst>
                    <a:ext uri="{FF2B5EF4-FFF2-40B4-BE49-F238E27FC236}">
                      <a16:creationId xmlns:a16="http://schemas.microsoft.com/office/drawing/2014/main" id="{81578BF9-F926-49F7-B728-816012F0D616}"/>
                    </a:ext>
                  </a:extLst>
                </p14:cNvPr>
                <p14:cNvContentPartPr/>
                <p14:nvPr/>
              </p14:nvContentPartPr>
              <p14:xfrm>
                <a:off x="3051886" y="3395298"/>
                <a:ext cx="81000" cy="142200"/>
              </p14:xfrm>
            </p:contentPart>
          </mc:Choice>
          <mc:Fallback xmlns="">
            <p:pic>
              <p:nvPicPr>
                <p:cNvPr id="1067" name="Entrada de lápiz 1066">
                  <a:extLst>
                    <a:ext uri="{FF2B5EF4-FFF2-40B4-BE49-F238E27FC236}">
                      <a16:creationId xmlns:a16="http://schemas.microsoft.com/office/drawing/2014/main" id="{81578BF9-F926-49F7-B728-816012F0D616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3033886" y="3377298"/>
                  <a:ext cx="116640" cy="177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71" name="Grupo 1070">
            <a:extLst>
              <a:ext uri="{FF2B5EF4-FFF2-40B4-BE49-F238E27FC236}">
                <a16:creationId xmlns:a16="http://schemas.microsoft.com/office/drawing/2014/main" id="{C3142554-24F7-4740-818D-244C52176708}"/>
              </a:ext>
            </a:extLst>
          </p:cNvPr>
          <p:cNvGrpSpPr/>
          <p:nvPr/>
        </p:nvGrpSpPr>
        <p:grpSpPr>
          <a:xfrm>
            <a:off x="4197596" y="1827498"/>
            <a:ext cx="907920" cy="146880"/>
            <a:chOff x="2910406" y="1827498"/>
            <a:chExt cx="907920" cy="14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069" name="Entrada de lápiz 1068">
                  <a:extLst>
                    <a:ext uri="{FF2B5EF4-FFF2-40B4-BE49-F238E27FC236}">
                      <a16:creationId xmlns:a16="http://schemas.microsoft.com/office/drawing/2014/main" id="{7058C954-3CF1-4092-85B6-9EB3F4CE8DD0}"/>
                    </a:ext>
                  </a:extLst>
                </p14:cNvPr>
                <p14:cNvContentPartPr/>
                <p14:nvPr/>
              </p14:nvContentPartPr>
              <p14:xfrm>
                <a:off x="2910406" y="1853778"/>
                <a:ext cx="861120" cy="93960"/>
              </p14:xfrm>
            </p:contentPart>
          </mc:Choice>
          <mc:Fallback xmlns="">
            <p:pic>
              <p:nvPicPr>
                <p:cNvPr id="1069" name="Entrada de lápiz 1068">
                  <a:extLst>
                    <a:ext uri="{FF2B5EF4-FFF2-40B4-BE49-F238E27FC236}">
                      <a16:creationId xmlns:a16="http://schemas.microsoft.com/office/drawing/2014/main" id="{7058C954-3CF1-4092-85B6-9EB3F4CE8DD0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892414" y="1835847"/>
                  <a:ext cx="896745" cy="12946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070" name="Entrada de lápiz 1069">
                  <a:extLst>
                    <a:ext uri="{FF2B5EF4-FFF2-40B4-BE49-F238E27FC236}">
                      <a16:creationId xmlns:a16="http://schemas.microsoft.com/office/drawing/2014/main" id="{BF51C7B6-EB8D-4C61-88CD-60AD05DDA805}"/>
                    </a:ext>
                  </a:extLst>
                </p14:cNvPr>
                <p14:cNvContentPartPr/>
                <p14:nvPr/>
              </p14:nvContentPartPr>
              <p14:xfrm>
                <a:off x="3703846" y="1827498"/>
                <a:ext cx="114480" cy="146880"/>
              </p14:xfrm>
            </p:contentPart>
          </mc:Choice>
          <mc:Fallback xmlns="">
            <p:pic>
              <p:nvPicPr>
                <p:cNvPr id="1070" name="Entrada de lápiz 1069">
                  <a:extLst>
                    <a:ext uri="{FF2B5EF4-FFF2-40B4-BE49-F238E27FC236}">
                      <a16:creationId xmlns:a16="http://schemas.microsoft.com/office/drawing/2014/main" id="{BF51C7B6-EB8D-4C61-88CD-60AD05DDA805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3685846" y="1809454"/>
                  <a:ext cx="150120" cy="182608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42639073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La Salle URL for Android - APK Download">
            <a:extLst>
              <a:ext uri="{FF2B5EF4-FFF2-40B4-BE49-F238E27FC236}">
                <a16:creationId xmlns:a16="http://schemas.microsoft.com/office/drawing/2014/main" id="{5B228BD3-A51E-41CA-BC66-19015E77B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0" y="4400550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 descr="Long short-term memory - Wikipedia">
            <a:extLst>
              <a:ext uri="{FF2B5EF4-FFF2-40B4-BE49-F238E27FC236}">
                <a16:creationId xmlns:a16="http://schemas.microsoft.com/office/drawing/2014/main" id="{71602BD7-0EC3-4F18-AEAB-68AEC770AD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44" b="33291"/>
          <a:stretch/>
        </p:blipFill>
        <p:spPr bwMode="auto">
          <a:xfrm>
            <a:off x="3136564" y="1020468"/>
            <a:ext cx="6549045" cy="3102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8" name="Entrada de lápiz 47">
                <a:extLst>
                  <a:ext uri="{FF2B5EF4-FFF2-40B4-BE49-F238E27FC236}">
                    <a16:creationId xmlns:a16="http://schemas.microsoft.com/office/drawing/2014/main" id="{29C66119-02CB-40F7-B04B-5575D8320708}"/>
                  </a:ext>
                </a:extLst>
              </p14:cNvPr>
              <p14:cNvContentPartPr/>
              <p14:nvPr/>
            </p14:nvContentPartPr>
            <p14:xfrm>
              <a:off x="2826110" y="3273978"/>
              <a:ext cx="360" cy="360"/>
            </p14:xfrm>
          </p:contentPart>
        </mc:Choice>
        <mc:Fallback xmlns="">
          <p:pic>
            <p:nvPicPr>
              <p:cNvPr id="48" name="Entrada de lápiz 47">
                <a:extLst>
                  <a:ext uri="{FF2B5EF4-FFF2-40B4-BE49-F238E27FC236}">
                    <a16:creationId xmlns:a16="http://schemas.microsoft.com/office/drawing/2014/main" id="{29C66119-02CB-40F7-B04B-5575D832070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808110" y="3255978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4" name="Entrada de lápiz 13">
                <a:extLst>
                  <a:ext uri="{FF2B5EF4-FFF2-40B4-BE49-F238E27FC236}">
                    <a16:creationId xmlns:a16="http://schemas.microsoft.com/office/drawing/2014/main" id="{5AC008AA-8A46-4C48-A0D3-77F40E583A90}"/>
                  </a:ext>
                </a:extLst>
              </p14:cNvPr>
              <p14:cNvContentPartPr/>
              <p14:nvPr/>
            </p14:nvContentPartPr>
            <p14:xfrm>
              <a:off x="4380483" y="2217738"/>
              <a:ext cx="2234880" cy="1678680"/>
            </p14:xfrm>
          </p:contentPart>
        </mc:Choice>
        <mc:Fallback xmlns="">
          <p:pic>
            <p:nvPicPr>
              <p:cNvPr id="14" name="Entrada de lápiz 13">
                <a:extLst>
                  <a:ext uri="{FF2B5EF4-FFF2-40B4-BE49-F238E27FC236}">
                    <a16:creationId xmlns:a16="http://schemas.microsoft.com/office/drawing/2014/main" id="{5AC008AA-8A46-4C48-A0D3-77F40E583A9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362843" y="2199738"/>
                <a:ext cx="2270520" cy="1714320"/>
              </a:xfrm>
              <a:prstGeom prst="rect">
                <a:avLst/>
              </a:prstGeom>
            </p:spPr>
          </p:pic>
        </mc:Fallback>
      </mc:AlternateContent>
      <p:grpSp>
        <p:nvGrpSpPr>
          <p:cNvPr id="24" name="Grupo 23">
            <a:extLst>
              <a:ext uri="{FF2B5EF4-FFF2-40B4-BE49-F238E27FC236}">
                <a16:creationId xmlns:a16="http://schemas.microsoft.com/office/drawing/2014/main" id="{9B2AF137-AECC-420C-BDD1-11AAD0C0CF46}"/>
              </a:ext>
            </a:extLst>
          </p:cNvPr>
          <p:cNvGrpSpPr/>
          <p:nvPr/>
        </p:nvGrpSpPr>
        <p:grpSpPr>
          <a:xfrm>
            <a:off x="3981603" y="2132418"/>
            <a:ext cx="2766600" cy="1362240"/>
            <a:chOff x="2694406" y="2132418"/>
            <a:chExt cx="2766600" cy="1362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9" name="Entrada de lápiz 18">
                  <a:extLst>
                    <a:ext uri="{FF2B5EF4-FFF2-40B4-BE49-F238E27FC236}">
                      <a16:creationId xmlns:a16="http://schemas.microsoft.com/office/drawing/2014/main" id="{EB75142A-F94D-439E-B46D-2F0479EBB76C}"/>
                    </a:ext>
                  </a:extLst>
                </p14:cNvPr>
                <p14:cNvContentPartPr/>
                <p14:nvPr/>
              </p14:nvContentPartPr>
              <p14:xfrm>
                <a:off x="2694406" y="3183618"/>
                <a:ext cx="927000" cy="235440"/>
              </p14:xfrm>
            </p:contentPart>
          </mc:Choice>
          <mc:Fallback xmlns="">
            <p:pic>
              <p:nvPicPr>
                <p:cNvPr id="19" name="Entrada de lápiz 18">
                  <a:extLst>
                    <a:ext uri="{FF2B5EF4-FFF2-40B4-BE49-F238E27FC236}">
                      <a16:creationId xmlns:a16="http://schemas.microsoft.com/office/drawing/2014/main" id="{EB75142A-F94D-439E-B46D-2F0479EBB76C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676766" y="3165618"/>
                  <a:ext cx="962640" cy="27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20" name="Entrada de lápiz 19">
                  <a:extLst>
                    <a:ext uri="{FF2B5EF4-FFF2-40B4-BE49-F238E27FC236}">
                      <a16:creationId xmlns:a16="http://schemas.microsoft.com/office/drawing/2014/main" id="{1A5EAC23-9DE3-4714-B5F6-6011C38F68DF}"/>
                    </a:ext>
                  </a:extLst>
                </p14:cNvPr>
                <p14:cNvContentPartPr/>
                <p14:nvPr/>
              </p14:nvContentPartPr>
              <p14:xfrm>
                <a:off x="3461926" y="3331218"/>
                <a:ext cx="181440" cy="118800"/>
              </p14:xfrm>
            </p:contentPart>
          </mc:Choice>
          <mc:Fallback xmlns="">
            <p:pic>
              <p:nvPicPr>
                <p:cNvPr id="20" name="Entrada de lápiz 19">
                  <a:extLst>
                    <a:ext uri="{FF2B5EF4-FFF2-40B4-BE49-F238E27FC236}">
                      <a16:creationId xmlns:a16="http://schemas.microsoft.com/office/drawing/2014/main" id="{1A5EAC23-9DE3-4714-B5F6-6011C38F68DF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444286" y="3313578"/>
                  <a:ext cx="21708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22" name="Entrada de lápiz 21">
                  <a:extLst>
                    <a:ext uri="{FF2B5EF4-FFF2-40B4-BE49-F238E27FC236}">
                      <a16:creationId xmlns:a16="http://schemas.microsoft.com/office/drawing/2014/main" id="{9965A0D9-FAF2-43ED-B30F-15821FD695CB}"/>
                    </a:ext>
                  </a:extLst>
                </p14:cNvPr>
                <p14:cNvContentPartPr/>
                <p14:nvPr/>
              </p14:nvContentPartPr>
              <p14:xfrm>
                <a:off x="4371646" y="2197578"/>
                <a:ext cx="1029960" cy="1297080"/>
              </p14:xfrm>
            </p:contentPart>
          </mc:Choice>
          <mc:Fallback xmlns="">
            <p:pic>
              <p:nvPicPr>
                <p:cNvPr id="22" name="Entrada de lápiz 21">
                  <a:extLst>
                    <a:ext uri="{FF2B5EF4-FFF2-40B4-BE49-F238E27FC236}">
                      <a16:creationId xmlns:a16="http://schemas.microsoft.com/office/drawing/2014/main" id="{9965A0D9-FAF2-43ED-B30F-15821FD695CB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4354006" y="2179938"/>
                  <a:ext cx="1065600" cy="133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23" name="Entrada de lápiz 22">
                  <a:extLst>
                    <a:ext uri="{FF2B5EF4-FFF2-40B4-BE49-F238E27FC236}">
                      <a16:creationId xmlns:a16="http://schemas.microsoft.com/office/drawing/2014/main" id="{58C9825B-3DF6-47B1-9C6B-0328F989E9A0}"/>
                    </a:ext>
                  </a:extLst>
                </p14:cNvPr>
                <p14:cNvContentPartPr/>
                <p14:nvPr/>
              </p14:nvContentPartPr>
              <p14:xfrm>
                <a:off x="5215126" y="2132418"/>
                <a:ext cx="245880" cy="101520"/>
              </p14:xfrm>
            </p:contentPart>
          </mc:Choice>
          <mc:Fallback xmlns="">
            <p:pic>
              <p:nvPicPr>
                <p:cNvPr id="23" name="Entrada de lápiz 22">
                  <a:extLst>
                    <a:ext uri="{FF2B5EF4-FFF2-40B4-BE49-F238E27FC236}">
                      <a16:creationId xmlns:a16="http://schemas.microsoft.com/office/drawing/2014/main" id="{58C9825B-3DF6-47B1-9C6B-0328F989E9A0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5197126" y="2114418"/>
                  <a:ext cx="281520" cy="137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" name="Grupo 26">
            <a:extLst>
              <a:ext uri="{FF2B5EF4-FFF2-40B4-BE49-F238E27FC236}">
                <a16:creationId xmlns:a16="http://schemas.microsoft.com/office/drawing/2014/main" id="{0E2FF663-D27F-4B43-AF1B-13B4E72654C0}"/>
              </a:ext>
            </a:extLst>
          </p:cNvPr>
          <p:cNvGrpSpPr/>
          <p:nvPr/>
        </p:nvGrpSpPr>
        <p:grpSpPr>
          <a:xfrm>
            <a:off x="5426643" y="1720218"/>
            <a:ext cx="1100160" cy="113760"/>
            <a:chOff x="4139446" y="1720218"/>
            <a:chExt cx="1100160" cy="113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25" name="Entrada de lápiz 24">
                  <a:extLst>
                    <a:ext uri="{FF2B5EF4-FFF2-40B4-BE49-F238E27FC236}">
                      <a16:creationId xmlns:a16="http://schemas.microsoft.com/office/drawing/2014/main" id="{20BB8285-B5C9-49AD-BB84-D23D6FCE538E}"/>
                    </a:ext>
                  </a:extLst>
                </p14:cNvPr>
                <p14:cNvContentPartPr/>
                <p14:nvPr/>
              </p14:nvContentPartPr>
              <p14:xfrm>
                <a:off x="4139446" y="1727778"/>
                <a:ext cx="1042920" cy="85680"/>
              </p14:xfrm>
            </p:contentPart>
          </mc:Choice>
          <mc:Fallback xmlns="">
            <p:pic>
              <p:nvPicPr>
                <p:cNvPr id="25" name="Entrada de lápiz 24">
                  <a:extLst>
                    <a:ext uri="{FF2B5EF4-FFF2-40B4-BE49-F238E27FC236}">
                      <a16:creationId xmlns:a16="http://schemas.microsoft.com/office/drawing/2014/main" id="{20BB8285-B5C9-49AD-BB84-D23D6FCE538E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4121806" y="1709778"/>
                  <a:ext cx="107856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6" name="Entrada de lápiz 25">
                  <a:extLst>
                    <a:ext uri="{FF2B5EF4-FFF2-40B4-BE49-F238E27FC236}">
                      <a16:creationId xmlns:a16="http://schemas.microsoft.com/office/drawing/2014/main" id="{38936556-B6DB-48A1-9F94-64E5E7313A74}"/>
                    </a:ext>
                  </a:extLst>
                </p14:cNvPr>
                <p14:cNvContentPartPr/>
                <p14:nvPr/>
              </p14:nvContentPartPr>
              <p14:xfrm>
                <a:off x="5126206" y="1720218"/>
                <a:ext cx="113400" cy="113760"/>
              </p14:xfrm>
            </p:contentPart>
          </mc:Choice>
          <mc:Fallback xmlns="">
            <p:pic>
              <p:nvPicPr>
                <p:cNvPr id="26" name="Entrada de lápiz 25">
                  <a:extLst>
                    <a:ext uri="{FF2B5EF4-FFF2-40B4-BE49-F238E27FC236}">
                      <a16:creationId xmlns:a16="http://schemas.microsoft.com/office/drawing/2014/main" id="{38936556-B6DB-48A1-9F94-64E5E7313A74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5108206" y="1702578"/>
                  <a:ext cx="149040" cy="1494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38" name="Google Shape;284;p40">
            <a:extLst>
              <a:ext uri="{FF2B5EF4-FFF2-40B4-BE49-F238E27FC236}">
                <a16:creationId xmlns:a16="http://schemas.microsoft.com/office/drawing/2014/main" id="{414B5628-201B-4BC6-B8AA-78C2E9D69640}"/>
              </a:ext>
            </a:extLst>
          </p:cNvPr>
          <p:cNvSpPr txBox="1">
            <a:spLocks/>
          </p:cNvSpPr>
          <p:nvPr/>
        </p:nvSpPr>
        <p:spPr>
          <a:xfrm>
            <a:off x="237147" y="1171547"/>
            <a:ext cx="3582231" cy="32290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r>
              <a:rPr lang="en-US" sz="1400" b="1" dirty="0">
                <a:solidFill>
                  <a:schemeClr val="dk2"/>
                </a:solidFill>
                <a:latin typeface="Montserrat"/>
                <a:sym typeface="Montserrat"/>
              </a:rPr>
              <a:t>2</a:t>
            </a:r>
            <a:r>
              <a:rPr lang="en-US" sz="1400" b="1" baseline="30000" dirty="0">
                <a:solidFill>
                  <a:schemeClr val="dk2"/>
                </a:solidFill>
                <a:latin typeface="Montserrat"/>
                <a:sym typeface="Montserrat"/>
              </a:rPr>
              <a:t>nd</a:t>
            </a:r>
            <a:r>
              <a:rPr lang="en-US" sz="1400" b="1" dirty="0">
                <a:solidFill>
                  <a:schemeClr val="dk2"/>
                </a:solidFill>
                <a:latin typeface="Montserrat"/>
                <a:sym typeface="Montserrat"/>
              </a:rPr>
              <a:t>  stage: </a:t>
            </a:r>
            <a:r>
              <a:rPr lang="en-US" sz="1400" dirty="0">
                <a:solidFill>
                  <a:schemeClr val="dk2"/>
                </a:solidFill>
                <a:latin typeface="Montserrat"/>
                <a:sym typeface="Montserrat"/>
              </a:rPr>
              <a:t>The sigmoid processes which is the data that maximizes the information and the hyperbolic tangent provides candidates. </a:t>
            </a:r>
          </a:p>
          <a:p>
            <a:pPr marL="0" indent="0" algn="l"/>
            <a:endParaRPr lang="en-US" sz="1400" dirty="0">
              <a:solidFill>
                <a:schemeClr val="dk2"/>
              </a:solidFill>
              <a:latin typeface="Montserrat"/>
              <a:sym typeface="Montserrat"/>
            </a:endParaRPr>
          </a:p>
          <a:p>
            <a:pPr marL="0" indent="0" algn="l"/>
            <a:r>
              <a:rPr lang="en-US" sz="1400" dirty="0">
                <a:solidFill>
                  <a:schemeClr val="dk2"/>
                </a:solidFill>
                <a:latin typeface="Montserrat"/>
                <a:sym typeface="Montserrat"/>
              </a:rPr>
              <a:t>After mixing them, the output is added to the cell state, updating the information for this loop. </a:t>
            </a:r>
          </a:p>
        </p:txBody>
      </p:sp>
      <p:sp>
        <p:nvSpPr>
          <p:cNvPr id="41" name="Google Shape;320;p44">
            <a:extLst>
              <a:ext uri="{FF2B5EF4-FFF2-40B4-BE49-F238E27FC236}">
                <a16:creationId xmlns:a16="http://schemas.microsoft.com/office/drawing/2014/main" id="{0A6EF916-0563-4D72-876B-F3778ED888A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07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dirty="0"/>
              <a:t>LSTM – Step by step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2826923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La Salle URL for Android - APK Download">
            <a:extLst>
              <a:ext uri="{FF2B5EF4-FFF2-40B4-BE49-F238E27FC236}">
                <a16:creationId xmlns:a16="http://schemas.microsoft.com/office/drawing/2014/main" id="{5B228BD3-A51E-41CA-BC66-19015E77B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0" y="4400550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 descr="Long short-term memory - Wikipedia">
            <a:extLst>
              <a:ext uri="{FF2B5EF4-FFF2-40B4-BE49-F238E27FC236}">
                <a16:creationId xmlns:a16="http://schemas.microsoft.com/office/drawing/2014/main" id="{71602BD7-0EC3-4F18-AEAB-68AEC770AD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44" b="33291"/>
          <a:stretch/>
        </p:blipFill>
        <p:spPr bwMode="auto">
          <a:xfrm>
            <a:off x="3136564" y="1020468"/>
            <a:ext cx="6549045" cy="3102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8" name="Entrada de lápiz 47">
                <a:extLst>
                  <a:ext uri="{FF2B5EF4-FFF2-40B4-BE49-F238E27FC236}">
                    <a16:creationId xmlns:a16="http://schemas.microsoft.com/office/drawing/2014/main" id="{29C66119-02CB-40F7-B04B-5575D8320708}"/>
                  </a:ext>
                </a:extLst>
              </p14:cNvPr>
              <p14:cNvContentPartPr/>
              <p14:nvPr/>
            </p14:nvContentPartPr>
            <p14:xfrm>
              <a:off x="4134409" y="3273978"/>
              <a:ext cx="360" cy="360"/>
            </p14:xfrm>
          </p:contentPart>
        </mc:Choice>
        <mc:Fallback xmlns="">
          <p:pic>
            <p:nvPicPr>
              <p:cNvPr id="48" name="Entrada de lápiz 47">
                <a:extLst>
                  <a:ext uri="{FF2B5EF4-FFF2-40B4-BE49-F238E27FC236}">
                    <a16:creationId xmlns:a16="http://schemas.microsoft.com/office/drawing/2014/main" id="{29C66119-02CB-40F7-B04B-5575D832070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116409" y="3255978"/>
                <a:ext cx="36000" cy="3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4" name="Grupo 3">
            <a:extLst>
              <a:ext uri="{FF2B5EF4-FFF2-40B4-BE49-F238E27FC236}">
                <a16:creationId xmlns:a16="http://schemas.microsoft.com/office/drawing/2014/main" id="{E760DACF-0D16-4B01-832D-9DC63A9A0031}"/>
              </a:ext>
            </a:extLst>
          </p:cNvPr>
          <p:cNvGrpSpPr/>
          <p:nvPr/>
        </p:nvGrpSpPr>
        <p:grpSpPr>
          <a:xfrm>
            <a:off x="6655849" y="3432378"/>
            <a:ext cx="969840" cy="140400"/>
            <a:chOff x="5375686" y="3432378"/>
            <a:chExt cx="969840" cy="140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2" name="Entrada de lápiz 1">
                  <a:extLst>
                    <a:ext uri="{FF2B5EF4-FFF2-40B4-BE49-F238E27FC236}">
                      <a16:creationId xmlns:a16="http://schemas.microsoft.com/office/drawing/2014/main" id="{DE16FD47-0F46-4F68-A603-B67F810C943F}"/>
                    </a:ext>
                  </a:extLst>
                </p14:cNvPr>
                <p14:cNvContentPartPr/>
                <p14:nvPr/>
              </p14:nvContentPartPr>
              <p14:xfrm>
                <a:off x="5375686" y="3475218"/>
                <a:ext cx="912600" cy="56160"/>
              </p14:xfrm>
            </p:contentPart>
          </mc:Choice>
          <mc:Fallback xmlns="">
            <p:pic>
              <p:nvPicPr>
                <p:cNvPr id="2" name="Entrada de lápiz 1">
                  <a:extLst>
                    <a:ext uri="{FF2B5EF4-FFF2-40B4-BE49-F238E27FC236}">
                      <a16:creationId xmlns:a16="http://schemas.microsoft.com/office/drawing/2014/main" id="{DE16FD47-0F46-4F68-A603-B67F810C943F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358046" y="3457578"/>
                  <a:ext cx="94824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3" name="Entrada de lápiz 2">
                  <a:extLst>
                    <a:ext uri="{FF2B5EF4-FFF2-40B4-BE49-F238E27FC236}">
                      <a16:creationId xmlns:a16="http://schemas.microsoft.com/office/drawing/2014/main" id="{6BA7C2E3-46A2-4CCC-8103-AB15916B71D1}"/>
                    </a:ext>
                  </a:extLst>
                </p14:cNvPr>
                <p14:cNvContentPartPr/>
                <p14:nvPr/>
              </p14:nvContentPartPr>
              <p14:xfrm>
                <a:off x="6242926" y="3432378"/>
                <a:ext cx="102600" cy="140400"/>
              </p14:xfrm>
            </p:contentPart>
          </mc:Choice>
          <mc:Fallback xmlns="">
            <p:pic>
              <p:nvPicPr>
                <p:cNvPr id="3" name="Entrada de lápiz 2">
                  <a:extLst>
                    <a:ext uri="{FF2B5EF4-FFF2-40B4-BE49-F238E27FC236}">
                      <a16:creationId xmlns:a16="http://schemas.microsoft.com/office/drawing/2014/main" id="{6BA7C2E3-46A2-4CCC-8103-AB15916B71D1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224926" y="3414378"/>
                  <a:ext cx="138240" cy="176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" name="Grupo 8">
            <a:extLst>
              <a:ext uri="{FF2B5EF4-FFF2-40B4-BE49-F238E27FC236}">
                <a16:creationId xmlns:a16="http://schemas.microsoft.com/office/drawing/2014/main" id="{E1DC8886-7661-4CFA-832D-152F475D22E3}"/>
              </a:ext>
            </a:extLst>
          </p:cNvPr>
          <p:cNvGrpSpPr/>
          <p:nvPr/>
        </p:nvGrpSpPr>
        <p:grpSpPr>
          <a:xfrm>
            <a:off x="6912529" y="1814898"/>
            <a:ext cx="846360" cy="1407960"/>
            <a:chOff x="5632366" y="1814898"/>
            <a:chExt cx="846360" cy="1407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7" name="Entrada de lápiz 6">
                  <a:extLst>
                    <a:ext uri="{FF2B5EF4-FFF2-40B4-BE49-F238E27FC236}">
                      <a16:creationId xmlns:a16="http://schemas.microsoft.com/office/drawing/2014/main" id="{D3AF84EE-76A3-4312-AC39-C13E305EA71B}"/>
                    </a:ext>
                  </a:extLst>
                </p14:cNvPr>
                <p14:cNvContentPartPr/>
                <p14:nvPr/>
              </p14:nvContentPartPr>
              <p14:xfrm>
                <a:off x="5632366" y="1814898"/>
                <a:ext cx="729000" cy="1380600"/>
              </p14:xfrm>
            </p:contentPart>
          </mc:Choice>
          <mc:Fallback xmlns="">
            <p:pic>
              <p:nvPicPr>
                <p:cNvPr id="7" name="Entrada de lápiz 6">
                  <a:extLst>
                    <a:ext uri="{FF2B5EF4-FFF2-40B4-BE49-F238E27FC236}">
                      <a16:creationId xmlns:a16="http://schemas.microsoft.com/office/drawing/2014/main" id="{D3AF84EE-76A3-4312-AC39-C13E305EA71B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614726" y="1796898"/>
                  <a:ext cx="764640" cy="141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8" name="Entrada de lápiz 7">
                  <a:extLst>
                    <a:ext uri="{FF2B5EF4-FFF2-40B4-BE49-F238E27FC236}">
                      <a16:creationId xmlns:a16="http://schemas.microsoft.com/office/drawing/2014/main" id="{AAFC388B-846D-41B2-A5A1-3F0BA5BFC30B}"/>
                    </a:ext>
                  </a:extLst>
                </p14:cNvPr>
                <p14:cNvContentPartPr/>
                <p14:nvPr/>
              </p14:nvContentPartPr>
              <p14:xfrm>
                <a:off x="6250846" y="3038178"/>
                <a:ext cx="227880" cy="184680"/>
              </p14:xfrm>
            </p:contentPart>
          </mc:Choice>
          <mc:Fallback xmlns="">
            <p:pic>
              <p:nvPicPr>
                <p:cNvPr id="8" name="Entrada de lápiz 7">
                  <a:extLst>
                    <a:ext uri="{FF2B5EF4-FFF2-40B4-BE49-F238E27FC236}">
                      <a16:creationId xmlns:a16="http://schemas.microsoft.com/office/drawing/2014/main" id="{AAFC388B-846D-41B2-A5A1-3F0BA5BFC30B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232846" y="3020178"/>
                  <a:ext cx="263520" cy="220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" name="Grupo 11">
            <a:extLst>
              <a:ext uri="{FF2B5EF4-FFF2-40B4-BE49-F238E27FC236}">
                <a16:creationId xmlns:a16="http://schemas.microsoft.com/office/drawing/2014/main" id="{311DF6AD-FD7A-4F6B-883C-67E321A04820}"/>
              </a:ext>
            </a:extLst>
          </p:cNvPr>
          <p:cNvGrpSpPr/>
          <p:nvPr/>
        </p:nvGrpSpPr>
        <p:grpSpPr>
          <a:xfrm>
            <a:off x="6942409" y="1800498"/>
            <a:ext cx="1583640" cy="423000"/>
            <a:chOff x="5662246" y="1800498"/>
            <a:chExt cx="1583640" cy="423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0" name="Entrada de lápiz 9">
                  <a:extLst>
                    <a:ext uri="{FF2B5EF4-FFF2-40B4-BE49-F238E27FC236}">
                      <a16:creationId xmlns:a16="http://schemas.microsoft.com/office/drawing/2014/main" id="{0BC3DCEE-DF8C-4854-80F3-44AB3002C7DB}"/>
                    </a:ext>
                  </a:extLst>
                </p14:cNvPr>
                <p14:cNvContentPartPr/>
                <p14:nvPr/>
              </p14:nvContentPartPr>
              <p14:xfrm>
                <a:off x="5662246" y="1800498"/>
                <a:ext cx="1497600" cy="302760"/>
              </p14:xfrm>
            </p:contentPart>
          </mc:Choice>
          <mc:Fallback xmlns="">
            <p:pic>
              <p:nvPicPr>
                <p:cNvPr id="10" name="Entrada de lápiz 9">
                  <a:extLst>
                    <a:ext uri="{FF2B5EF4-FFF2-40B4-BE49-F238E27FC236}">
                      <a16:creationId xmlns:a16="http://schemas.microsoft.com/office/drawing/2014/main" id="{0BC3DCEE-DF8C-4854-80F3-44AB3002C7DB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5644606" y="1782498"/>
                  <a:ext cx="1533240" cy="33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1" name="Entrada de lápiz 10">
                  <a:extLst>
                    <a:ext uri="{FF2B5EF4-FFF2-40B4-BE49-F238E27FC236}">
                      <a16:creationId xmlns:a16="http://schemas.microsoft.com/office/drawing/2014/main" id="{64810487-67EF-4183-B346-1353991F7DB6}"/>
                    </a:ext>
                  </a:extLst>
                </p14:cNvPr>
                <p14:cNvContentPartPr/>
                <p14:nvPr/>
              </p14:nvContentPartPr>
              <p14:xfrm>
                <a:off x="7060846" y="1997778"/>
                <a:ext cx="185040" cy="225720"/>
              </p14:xfrm>
            </p:contentPart>
          </mc:Choice>
          <mc:Fallback xmlns="">
            <p:pic>
              <p:nvPicPr>
                <p:cNvPr id="11" name="Entrada de lápiz 10">
                  <a:extLst>
                    <a:ext uri="{FF2B5EF4-FFF2-40B4-BE49-F238E27FC236}">
                      <a16:creationId xmlns:a16="http://schemas.microsoft.com/office/drawing/2014/main" id="{64810487-67EF-4183-B346-1353991F7DB6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043206" y="1980138"/>
                  <a:ext cx="220680" cy="261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3" name="Entrada de lápiz 12">
                <a:extLst>
                  <a:ext uri="{FF2B5EF4-FFF2-40B4-BE49-F238E27FC236}">
                    <a16:creationId xmlns:a16="http://schemas.microsoft.com/office/drawing/2014/main" id="{769760C8-C07D-4123-BF66-D415D216819C}"/>
                  </a:ext>
                </a:extLst>
              </p14:cNvPr>
              <p14:cNvContentPartPr/>
              <p14:nvPr/>
            </p14:nvContentPartPr>
            <p14:xfrm>
              <a:off x="8006209" y="3401778"/>
              <a:ext cx="623880" cy="15480"/>
            </p14:xfrm>
          </p:contentPart>
        </mc:Choice>
        <mc:Fallback xmlns="">
          <p:pic>
            <p:nvPicPr>
              <p:cNvPr id="13" name="Entrada de lápiz 12">
                <a:extLst>
                  <a:ext uri="{FF2B5EF4-FFF2-40B4-BE49-F238E27FC236}">
                    <a16:creationId xmlns:a16="http://schemas.microsoft.com/office/drawing/2014/main" id="{769760C8-C07D-4123-BF66-D415D216819C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7988569" y="3384138"/>
                <a:ext cx="659520" cy="51120"/>
              </a:xfrm>
              <a:prstGeom prst="rect">
                <a:avLst/>
              </a:prstGeom>
            </p:spPr>
          </p:pic>
        </mc:Fallback>
      </mc:AlternateContent>
      <p:grpSp>
        <p:nvGrpSpPr>
          <p:cNvPr id="26" name="Grupo 25">
            <a:extLst>
              <a:ext uri="{FF2B5EF4-FFF2-40B4-BE49-F238E27FC236}">
                <a16:creationId xmlns:a16="http://schemas.microsoft.com/office/drawing/2014/main" id="{BAFCE3F0-5FBD-40AA-B247-E84C5CFF92B0}"/>
              </a:ext>
            </a:extLst>
          </p:cNvPr>
          <p:cNvGrpSpPr/>
          <p:nvPr/>
        </p:nvGrpSpPr>
        <p:grpSpPr>
          <a:xfrm>
            <a:off x="8189449" y="2564058"/>
            <a:ext cx="529200" cy="929160"/>
            <a:chOff x="6909286" y="2564058"/>
            <a:chExt cx="529200" cy="92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7" name="Entrada de lápiz 16">
                  <a:extLst>
                    <a:ext uri="{FF2B5EF4-FFF2-40B4-BE49-F238E27FC236}">
                      <a16:creationId xmlns:a16="http://schemas.microsoft.com/office/drawing/2014/main" id="{846F58D5-C8BB-44E7-B6A0-07E4A0A13DB6}"/>
                    </a:ext>
                  </a:extLst>
                </p14:cNvPr>
                <p14:cNvContentPartPr/>
                <p14:nvPr/>
              </p14:nvContentPartPr>
              <p14:xfrm>
                <a:off x="7248406" y="3258138"/>
                <a:ext cx="190080" cy="235080"/>
              </p14:xfrm>
            </p:contentPart>
          </mc:Choice>
          <mc:Fallback xmlns="">
            <p:pic>
              <p:nvPicPr>
                <p:cNvPr id="17" name="Entrada de lápiz 16">
                  <a:extLst>
                    <a:ext uri="{FF2B5EF4-FFF2-40B4-BE49-F238E27FC236}">
                      <a16:creationId xmlns:a16="http://schemas.microsoft.com/office/drawing/2014/main" id="{846F58D5-C8BB-44E7-B6A0-07E4A0A13DB6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7230766" y="3240498"/>
                  <a:ext cx="22572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1" name="Entrada de lápiz 20">
                  <a:extLst>
                    <a:ext uri="{FF2B5EF4-FFF2-40B4-BE49-F238E27FC236}">
                      <a16:creationId xmlns:a16="http://schemas.microsoft.com/office/drawing/2014/main" id="{99573DA3-38B5-49A1-A1F6-5078B6578F0D}"/>
                    </a:ext>
                  </a:extLst>
                </p14:cNvPr>
                <p14:cNvContentPartPr/>
                <p14:nvPr/>
              </p14:nvContentPartPr>
              <p14:xfrm>
                <a:off x="6909286" y="2659098"/>
                <a:ext cx="385200" cy="740160"/>
              </p14:xfrm>
            </p:contentPart>
          </mc:Choice>
          <mc:Fallback xmlns="">
            <p:pic>
              <p:nvPicPr>
                <p:cNvPr id="21" name="Entrada de lápiz 20">
                  <a:extLst>
                    <a:ext uri="{FF2B5EF4-FFF2-40B4-BE49-F238E27FC236}">
                      <a16:creationId xmlns:a16="http://schemas.microsoft.com/office/drawing/2014/main" id="{99573DA3-38B5-49A1-A1F6-5078B6578F0D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6891286" y="2641458"/>
                  <a:ext cx="420840" cy="77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5" name="Entrada de lápiz 24">
                  <a:extLst>
                    <a:ext uri="{FF2B5EF4-FFF2-40B4-BE49-F238E27FC236}">
                      <a16:creationId xmlns:a16="http://schemas.microsoft.com/office/drawing/2014/main" id="{6058BAE4-051F-491F-820E-DD3C7A3E0A11}"/>
                    </a:ext>
                  </a:extLst>
                </p14:cNvPr>
                <p14:cNvContentPartPr/>
                <p14:nvPr/>
              </p14:nvContentPartPr>
              <p14:xfrm>
                <a:off x="7154446" y="2564058"/>
                <a:ext cx="217080" cy="179280"/>
              </p14:xfrm>
            </p:contentPart>
          </mc:Choice>
          <mc:Fallback xmlns="">
            <p:pic>
              <p:nvPicPr>
                <p:cNvPr id="25" name="Entrada de lápiz 24">
                  <a:extLst>
                    <a:ext uri="{FF2B5EF4-FFF2-40B4-BE49-F238E27FC236}">
                      <a16:creationId xmlns:a16="http://schemas.microsoft.com/office/drawing/2014/main" id="{6058BAE4-051F-491F-820E-DD3C7A3E0A11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7136446" y="2546058"/>
                  <a:ext cx="252720" cy="2149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31" name="Google Shape;284;p40">
            <a:extLst>
              <a:ext uri="{FF2B5EF4-FFF2-40B4-BE49-F238E27FC236}">
                <a16:creationId xmlns:a16="http://schemas.microsoft.com/office/drawing/2014/main" id="{A67BD247-6669-416F-86F3-4B001DDB9DA8}"/>
              </a:ext>
            </a:extLst>
          </p:cNvPr>
          <p:cNvSpPr txBox="1">
            <a:spLocks/>
          </p:cNvSpPr>
          <p:nvPr/>
        </p:nvSpPr>
        <p:spPr>
          <a:xfrm>
            <a:off x="237147" y="1171547"/>
            <a:ext cx="3582231" cy="32290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r>
              <a:rPr lang="en-US" sz="1400" b="1" dirty="0">
                <a:solidFill>
                  <a:schemeClr val="dk2"/>
                </a:solidFill>
                <a:latin typeface="Montserrat"/>
                <a:sym typeface="Montserrat"/>
              </a:rPr>
              <a:t>3</a:t>
            </a:r>
            <a:r>
              <a:rPr lang="en-US" sz="1400" b="1" baseline="30000" dirty="0">
                <a:solidFill>
                  <a:schemeClr val="dk2"/>
                </a:solidFill>
                <a:latin typeface="Montserrat"/>
                <a:sym typeface="Montserrat"/>
              </a:rPr>
              <a:t>rd</a:t>
            </a:r>
            <a:r>
              <a:rPr lang="en-US" sz="1400" b="1" dirty="0">
                <a:solidFill>
                  <a:schemeClr val="dk2"/>
                </a:solidFill>
                <a:latin typeface="Montserrat"/>
                <a:sym typeface="Montserrat"/>
              </a:rPr>
              <a:t>   stage: </a:t>
            </a:r>
            <a:r>
              <a:rPr lang="en-US" sz="1400" dirty="0">
                <a:solidFill>
                  <a:schemeClr val="dk2"/>
                </a:solidFill>
                <a:latin typeface="Montserrat"/>
                <a:sym typeface="Montserrat"/>
              </a:rPr>
              <a:t>Cell state is done for this loop and is used as the input for the following neuron. </a:t>
            </a:r>
          </a:p>
          <a:p>
            <a:pPr marL="0" indent="0" algn="l"/>
            <a:endParaRPr lang="en-US" sz="1400" dirty="0">
              <a:solidFill>
                <a:schemeClr val="dk2"/>
              </a:solidFill>
              <a:latin typeface="Montserrat"/>
              <a:sym typeface="Montserrat"/>
            </a:endParaRPr>
          </a:p>
          <a:p>
            <a:pPr marL="0" indent="0" algn="l"/>
            <a:r>
              <a:rPr lang="en-US" sz="1400" dirty="0">
                <a:solidFill>
                  <a:schemeClr val="dk2"/>
                </a:solidFill>
                <a:latin typeface="Montserrat"/>
                <a:sym typeface="Montserrat"/>
              </a:rPr>
              <a:t>At the same time, the input is processed in another sigmoid layer.</a:t>
            </a:r>
          </a:p>
          <a:p>
            <a:pPr marL="0" indent="0" algn="l"/>
            <a:endParaRPr lang="en-US" sz="1400" dirty="0">
              <a:solidFill>
                <a:schemeClr val="dk2"/>
              </a:solidFill>
              <a:latin typeface="Montserrat"/>
              <a:sym typeface="Montserrat"/>
            </a:endParaRPr>
          </a:p>
          <a:p>
            <a:pPr marL="0" indent="0" algn="l"/>
            <a:r>
              <a:rPr lang="en-US" sz="1400" dirty="0">
                <a:solidFill>
                  <a:schemeClr val="dk2"/>
                </a:solidFill>
                <a:latin typeface="Montserrat"/>
                <a:sym typeface="Montserrat"/>
              </a:rPr>
              <a:t>Finally, this processes input and the cell state (after being computed with an hyperbolic tangent) is the output we’re looking for in this cell.</a:t>
            </a:r>
          </a:p>
        </p:txBody>
      </p:sp>
      <p:sp>
        <p:nvSpPr>
          <p:cNvPr id="34" name="Google Shape;320;p44">
            <a:extLst>
              <a:ext uri="{FF2B5EF4-FFF2-40B4-BE49-F238E27FC236}">
                <a16:creationId xmlns:a16="http://schemas.microsoft.com/office/drawing/2014/main" id="{FD666100-5B53-4EA4-A5AF-39493C2B1AB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07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dirty="0"/>
              <a:t>LSTM – Step by step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1051415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La Salle URL for Android - APK Download">
            <a:extLst>
              <a:ext uri="{FF2B5EF4-FFF2-40B4-BE49-F238E27FC236}">
                <a16:creationId xmlns:a16="http://schemas.microsoft.com/office/drawing/2014/main" id="{5B228BD3-A51E-41CA-BC66-19015E77B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0" y="4400550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320;p44">
            <a:extLst>
              <a:ext uri="{FF2B5EF4-FFF2-40B4-BE49-F238E27FC236}">
                <a16:creationId xmlns:a16="http://schemas.microsoft.com/office/drawing/2014/main" id="{FA4E0A82-289C-45D2-8A01-6097904CC35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07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dirty="0"/>
              <a:t>LSTM – Layers </a:t>
            </a:r>
            <a:endParaRPr dirty="0"/>
          </a:p>
        </p:txBody>
      </p:sp>
      <p:sp>
        <p:nvSpPr>
          <p:cNvPr id="14" name="Google Shape;284;p40">
            <a:extLst>
              <a:ext uri="{FF2B5EF4-FFF2-40B4-BE49-F238E27FC236}">
                <a16:creationId xmlns:a16="http://schemas.microsoft.com/office/drawing/2014/main" id="{A73ED38A-183E-46C9-AC42-13B0CA12A3AA}"/>
              </a:ext>
            </a:extLst>
          </p:cNvPr>
          <p:cNvSpPr txBox="1">
            <a:spLocks/>
          </p:cNvSpPr>
          <p:nvPr/>
        </p:nvSpPr>
        <p:spPr>
          <a:xfrm>
            <a:off x="713225" y="1017725"/>
            <a:ext cx="8050190" cy="64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r>
              <a:rPr lang="en-US" sz="1400" dirty="0">
                <a:solidFill>
                  <a:schemeClr val="dk2"/>
                </a:solidFill>
                <a:latin typeface="Montserrat"/>
                <a:sym typeface="Montserrat"/>
              </a:rPr>
              <a:t>As </a:t>
            </a:r>
            <a:r>
              <a:rPr lang="en-US" sz="1400" b="1" dirty="0">
                <a:solidFill>
                  <a:schemeClr val="dk2"/>
                </a:solidFill>
                <a:latin typeface="Montserrat"/>
                <a:sym typeface="Montserrat"/>
              </a:rPr>
              <a:t>dense</a:t>
            </a:r>
            <a:r>
              <a:rPr lang="en-US" sz="1400" dirty="0">
                <a:solidFill>
                  <a:schemeClr val="dk2"/>
                </a:solidFill>
                <a:latin typeface="Montserrat"/>
                <a:sym typeface="Montserrat"/>
              </a:rPr>
              <a:t>, and </a:t>
            </a:r>
            <a:r>
              <a:rPr lang="en-US" sz="1400" b="1" dirty="0">
                <a:solidFill>
                  <a:schemeClr val="dk2"/>
                </a:solidFill>
                <a:latin typeface="Montserrat"/>
                <a:sym typeface="Montserrat"/>
              </a:rPr>
              <a:t>convolution</a:t>
            </a:r>
            <a:r>
              <a:rPr lang="en-US" sz="1400" dirty="0">
                <a:solidFill>
                  <a:schemeClr val="dk2"/>
                </a:solidFill>
                <a:latin typeface="Montserrat"/>
                <a:sym typeface="Montserrat"/>
              </a:rPr>
              <a:t>, Long Short-Term Memory neurons are used as </a:t>
            </a:r>
            <a:r>
              <a:rPr lang="en-US" sz="1400" b="1" dirty="0">
                <a:solidFill>
                  <a:schemeClr val="dk2"/>
                </a:solidFill>
                <a:latin typeface="Montserrat"/>
                <a:sym typeface="Montserrat"/>
              </a:rPr>
              <a:t>layers</a:t>
            </a:r>
            <a:r>
              <a:rPr lang="en-US" sz="1400" dirty="0">
                <a:solidFill>
                  <a:schemeClr val="dk2"/>
                </a:solidFill>
                <a:latin typeface="Montserrat"/>
                <a:sym typeface="Montserrat"/>
              </a:rPr>
              <a:t> in any deep learning framework.</a:t>
            </a:r>
          </a:p>
          <a:p>
            <a:pPr marL="0" indent="0" algn="l"/>
            <a:endParaRPr lang="en-US" sz="1400" dirty="0">
              <a:solidFill>
                <a:schemeClr val="dk2"/>
              </a:solidFill>
              <a:latin typeface="Montserrat"/>
              <a:sym typeface="Montserrat"/>
            </a:endParaRPr>
          </a:p>
          <a:p>
            <a:pPr marL="0" indent="0" algn="l"/>
            <a:r>
              <a:rPr lang="en-US" sz="1400" dirty="0">
                <a:solidFill>
                  <a:schemeClr val="dk2"/>
                </a:solidFill>
                <a:latin typeface="Montserrat"/>
                <a:sym typeface="Montserrat"/>
              </a:rPr>
              <a:t>This time, the definition is way simpler than the previous layers we’ve seen:</a:t>
            </a:r>
          </a:p>
        </p:txBody>
      </p:sp>
    </p:spTree>
    <p:extLst>
      <p:ext uri="{BB962C8B-B14F-4D97-AF65-F5344CB8AC3E}">
        <p14:creationId xmlns:p14="http://schemas.microsoft.com/office/powerpoint/2010/main" val="126038899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La Salle URL for Android - APK Download">
            <a:extLst>
              <a:ext uri="{FF2B5EF4-FFF2-40B4-BE49-F238E27FC236}">
                <a16:creationId xmlns:a16="http://schemas.microsoft.com/office/drawing/2014/main" id="{5B228BD3-A51E-41CA-BC66-19015E77B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0" y="4400550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320;p44">
            <a:extLst>
              <a:ext uri="{FF2B5EF4-FFF2-40B4-BE49-F238E27FC236}">
                <a16:creationId xmlns:a16="http://schemas.microsoft.com/office/drawing/2014/main" id="{FA4E0A82-289C-45D2-8A01-6097904CC35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07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dirty="0"/>
              <a:t>LSTM – Layers </a:t>
            </a:r>
            <a:endParaRPr dirty="0"/>
          </a:p>
        </p:txBody>
      </p:sp>
      <p:sp>
        <p:nvSpPr>
          <p:cNvPr id="14" name="Google Shape;284;p40">
            <a:extLst>
              <a:ext uri="{FF2B5EF4-FFF2-40B4-BE49-F238E27FC236}">
                <a16:creationId xmlns:a16="http://schemas.microsoft.com/office/drawing/2014/main" id="{A73ED38A-183E-46C9-AC42-13B0CA12A3AA}"/>
              </a:ext>
            </a:extLst>
          </p:cNvPr>
          <p:cNvSpPr txBox="1">
            <a:spLocks/>
          </p:cNvSpPr>
          <p:nvPr/>
        </p:nvSpPr>
        <p:spPr>
          <a:xfrm>
            <a:off x="713225" y="1017725"/>
            <a:ext cx="8050190" cy="64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r>
              <a:rPr lang="en-US" sz="1400" dirty="0">
                <a:solidFill>
                  <a:schemeClr val="dk2"/>
                </a:solidFill>
                <a:latin typeface="Montserrat"/>
                <a:sym typeface="Montserrat"/>
              </a:rPr>
              <a:t>As </a:t>
            </a:r>
            <a:r>
              <a:rPr lang="en-US" sz="1400" b="1" dirty="0">
                <a:solidFill>
                  <a:schemeClr val="dk2"/>
                </a:solidFill>
                <a:latin typeface="Montserrat"/>
                <a:sym typeface="Montserrat"/>
              </a:rPr>
              <a:t>dense</a:t>
            </a:r>
            <a:r>
              <a:rPr lang="en-US" sz="1400" dirty="0">
                <a:solidFill>
                  <a:schemeClr val="dk2"/>
                </a:solidFill>
                <a:latin typeface="Montserrat"/>
                <a:sym typeface="Montserrat"/>
              </a:rPr>
              <a:t>, and </a:t>
            </a:r>
            <a:r>
              <a:rPr lang="en-US" sz="1400" b="1" dirty="0">
                <a:solidFill>
                  <a:schemeClr val="dk2"/>
                </a:solidFill>
                <a:latin typeface="Montserrat"/>
                <a:sym typeface="Montserrat"/>
              </a:rPr>
              <a:t>convolution</a:t>
            </a:r>
            <a:r>
              <a:rPr lang="en-US" sz="1400" dirty="0">
                <a:solidFill>
                  <a:schemeClr val="dk2"/>
                </a:solidFill>
                <a:latin typeface="Montserrat"/>
                <a:sym typeface="Montserrat"/>
              </a:rPr>
              <a:t>, Long Short-Term Memory neurons are used as </a:t>
            </a:r>
            <a:r>
              <a:rPr lang="en-US" sz="1400" b="1" dirty="0">
                <a:solidFill>
                  <a:schemeClr val="dk2"/>
                </a:solidFill>
                <a:latin typeface="Montserrat"/>
                <a:sym typeface="Montserrat"/>
              </a:rPr>
              <a:t>layers</a:t>
            </a:r>
            <a:r>
              <a:rPr lang="en-US" sz="1400" dirty="0">
                <a:solidFill>
                  <a:schemeClr val="dk2"/>
                </a:solidFill>
                <a:latin typeface="Montserrat"/>
                <a:sym typeface="Montserrat"/>
              </a:rPr>
              <a:t> in any deep learning framework.</a:t>
            </a:r>
          </a:p>
          <a:p>
            <a:pPr marL="0" indent="0" algn="l"/>
            <a:endParaRPr lang="en-US" sz="1400" dirty="0">
              <a:solidFill>
                <a:schemeClr val="dk2"/>
              </a:solidFill>
              <a:latin typeface="Montserrat"/>
              <a:sym typeface="Montserrat"/>
            </a:endParaRPr>
          </a:p>
          <a:p>
            <a:pPr marL="0" indent="0" algn="l"/>
            <a:r>
              <a:rPr lang="en-US" sz="1400" dirty="0">
                <a:solidFill>
                  <a:schemeClr val="dk2"/>
                </a:solidFill>
                <a:latin typeface="Montserrat"/>
                <a:sym typeface="Montserrat"/>
              </a:rPr>
              <a:t>This time, the definition is way simpler than the previous layers we’ve seen: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7F5C79AD-D33E-4DDA-B85B-24A34D4BA722}"/>
              </a:ext>
            </a:extLst>
          </p:cNvPr>
          <p:cNvSpPr txBox="1"/>
          <p:nvPr/>
        </p:nvSpPr>
        <p:spPr>
          <a:xfrm>
            <a:off x="2319411" y="2497872"/>
            <a:ext cx="477949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lstm</a:t>
            </a:r>
            <a:r>
              <a:rPr lang="es-E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 </a:t>
            </a:r>
            <a:r>
              <a:rPr lang="es-E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tf.keras.layers.LSTM</a:t>
            </a:r>
            <a:r>
              <a:rPr lang="es-E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s-ES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50</a:t>
            </a:r>
            <a:r>
              <a:rPr lang="es-E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328301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8"/>
          <p:cNvSpPr txBox="1">
            <a:spLocks noGrp="1"/>
          </p:cNvSpPr>
          <p:nvPr>
            <p:ph type="title"/>
          </p:nvPr>
        </p:nvSpPr>
        <p:spPr>
          <a:xfrm>
            <a:off x="713224" y="445025"/>
            <a:ext cx="447599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Backup – day 2</a:t>
            </a:r>
            <a:endParaRPr dirty="0"/>
          </a:p>
        </p:txBody>
      </p:sp>
      <p:pic>
        <p:nvPicPr>
          <p:cNvPr id="9" name="Picture 4" descr="La Salle URL for Android - APK Download">
            <a:extLst>
              <a:ext uri="{FF2B5EF4-FFF2-40B4-BE49-F238E27FC236}">
                <a16:creationId xmlns:a16="http://schemas.microsoft.com/office/drawing/2014/main" id="{30D1D181-C7C6-449D-B798-793016E819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0" y="4400550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Tabla 2">
            <a:extLst>
              <a:ext uri="{FF2B5EF4-FFF2-40B4-BE49-F238E27FC236}">
                <a16:creationId xmlns:a16="http://schemas.microsoft.com/office/drawing/2014/main" id="{E5A9AF23-7184-4A8C-9427-1DBC63644F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3799284"/>
              </p:ext>
            </p:extLst>
          </p:nvPr>
        </p:nvGraphicFramePr>
        <p:xfrm>
          <a:off x="4747891" y="731375"/>
          <a:ext cx="4348380" cy="304800"/>
        </p:xfrm>
        <a:graphic>
          <a:graphicData uri="http://schemas.openxmlformats.org/drawingml/2006/table">
            <a:tbl>
              <a:tblPr firstRow="1" bandRow="1">
                <a:tableStyleId>{5690B9E0-E7DB-4005-9A57-2074F94DBAF3}</a:tableStyleId>
              </a:tblPr>
              <a:tblGrid>
                <a:gridCol w="434838">
                  <a:extLst>
                    <a:ext uri="{9D8B030D-6E8A-4147-A177-3AD203B41FA5}">
                      <a16:colId xmlns:a16="http://schemas.microsoft.com/office/drawing/2014/main" val="566499054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1343820892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2407858252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497765808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1263308618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1917219284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3893620111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653587576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4254949322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139641424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2761664"/>
                  </a:ext>
                </a:extLst>
              </a:tr>
            </a:tbl>
          </a:graphicData>
        </a:graphic>
      </p:graphicFrame>
      <p:graphicFrame>
        <p:nvGraphicFramePr>
          <p:cNvPr id="6" name="Tabla 2">
            <a:extLst>
              <a:ext uri="{FF2B5EF4-FFF2-40B4-BE49-F238E27FC236}">
                <a16:creationId xmlns:a16="http://schemas.microsoft.com/office/drawing/2014/main" id="{BDF9CB7D-C607-4E81-AADA-4D31BF2E1C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4484609"/>
              </p:ext>
            </p:extLst>
          </p:nvPr>
        </p:nvGraphicFramePr>
        <p:xfrm>
          <a:off x="5189220" y="731375"/>
          <a:ext cx="1304514" cy="304800"/>
        </p:xfrm>
        <a:graphic>
          <a:graphicData uri="http://schemas.openxmlformats.org/drawingml/2006/table">
            <a:tbl>
              <a:tblPr firstRow="1" bandRow="1">
                <a:tableStyleId>{5690B9E0-E7DB-4005-9A57-2074F94DBAF3}</a:tableStyleId>
              </a:tblPr>
              <a:tblGrid>
                <a:gridCol w="434838">
                  <a:extLst>
                    <a:ext uri="{9D8B030D-6E8A-4147-A177-3AD203B41FA5}">
                      <a16:colId xmlns:a16="http://schemas.microsoft.com/office/drawing/2014/main" val="566499054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1343820892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24078582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72761664"/>
                  </a:ext>
                </a:extLst>
              </a:tr>
            </a:tbl>
          </a:graphicData>
        </a:graphic>
      </p:graphicFrame>
      <p:graphicFrame>
        <p:nvGraphicFramePr>
          <p:cNvPr id="7" name="Tabla 2">
            <a:extLst>
              <a:ext uri="{FF2B5EF4-FFF2-40B4-BE49-F238E27FC236}">
                <a16:creationId xmlns:a16="http://schemas.microsoft.com/office/drawing/2014/main" id="{A1A6D163-085D-4BE3-BD9B-3FAAB390A5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7892345"/>
              </p:ext>
            </p:extLst>
          </p:nvPr>
        </p:nvGraphicFramePr>
        <p:xfrm>
          <a:off x="5571018" y="1304075"/>
          <a:ext cx="2372928" cy="304800"/>
        </p:xfrm>
        <a:graphic>
          <a:graphicData uri="http://schemas.openxmlformats.org/drawingml/2006/table">
            <a:tbl>
              <a:tblPr firstRow="1" bandRow="1">
                <a:tableStyleId>{5690B9E0-E7DB-4005-9A57-2074F94DBAF3}</a:tableStyleId>
              </a:tblPr>
              <a:tblGrid>
                <a:gridCol w="395488">
                  <a:extLst>
                    <a:ext uri="{9D8B030D-6E8A-4147-A177-3AD203B41FA5}">
                      <a16:colId xmlns:a16="http://schemas.microsoft.com/office/drawing/2014/main" val="566499054"/>
                    </a:ext>
                  </a:extLst>
                </a:gridCol>
                <a:gridCol w="395488">
                  <a:extLst>
                    <a:ext uri="{9D8B030D-6E8A-4147-A177-3AD203B41FA5}">
                      <a16:colId xmlns:a16="http://schemas.microsoft.com/office/drawing/2014/main" val="3548843485"/>
                    </a:ext>
                  </a:extLst>
                </a:gridCol>
                <a:gridCol w="395488">
                  <a:extLst>
                    <a:ext uri="{9D8B030D-6E8A-4147-A177-3AD203B41FA5}">
                      <a16:colId xmlns:a16="http://schemas.microsoft.com/office/drawing/2014/main" val="201820255"/>
                    </a:ext>
                  </a:extLst>
                </a:gridCol>
                <a:gridCol w="395488">
                  <a:extLst>
                    <a:ext uri="{9D8B030D-6E8A-4147-A177-3AD203B41FA5}">
                      <a16:colId xmlns:a16="http://schemas.microsoft.com/office/drawing/2014/main" val="1145134563"/>
                    </a:ext>
                  </a:extLst>
                </a:gridCol>
                <a:gridCol w="395488">
                  <a:extLst>
                    <a:ext uri="{9D8B030D-6E8A-4147-A177-3AD203B41FA5}">
                      <a16:colId xmlns:a16="http://schemas.microsoft.com/office/drawing/2014/main" val="1027914252"/>
                    </a:ext>
                  </a:extLst>
                </a:gridCol>
                <a:gridCol w="395488">
                  <a:extLst>
                    <a:ext uri="{9D8B030D-6E8A-4147-A177-3AD203B41FA5}">
                      <a16:colId xmlns:a16="http://schemas.microsoft.com/office/drawing/2014/main" val="314306578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>
                          <a:solidFill>
                            <a:srgbClr val="FF0000"/>
                          </a:solidFill>
                        </a:rPr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>
                          <a:solidFill>
                            <a:srgbClr val="FF0000"/>
                          </a:solidFill>
                        </a:rPr>
                        <a:t>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>
                          <a:solidFill>
                            <a:srgbClr val="FF0000"/>
                          </a:solidFill>
                        </a:rPr>
                        <a:t>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2761664"/>
                  </a:ext>
                </a:extLst>
              </a:tr>
            </a:tbl>
          </a:graphicData>
        </a:graphic>
      </p:graphicFrame>
      <p:graphicFrame>
        <p:nvGraphicFramePr>
          <p:cNvPr id="8" name="Tabla 2">
            <a:extLst>
              <a:ext uri="{FF2B5EF4-FFF2-40B4-BE49-F238E27FC236}">
                <a16:creationId xmlns:a16="http://schemas.microsoft.com/office/drawing/2014/main" id="{292B753D-7089-4A22-9139-82E675CB8B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2527478"/>
              </p:ext>
            </p:extLst>
          </p:nvPr>
        </p:nvGraphicFramePr>
        <p:xfrm>
          <a:off x="5571018" y="1737695"/>
          <a:ext cx="2372928" cy="304800"/>
        </p:xfrm>
        <a:graphic>
          <a:graphicData uri="http://schemas.openxmlformats.org/drawingml/2006/table">
            <a:tbl>
              <a:tblPr firstRow="1" bandRow="1">
                <a:tableStyleId>{5690B9E0-E7DB-4005-9A57-2074F94DBAF3}</a:tableStyleId>
              </a:tblPr>
              <a:tblGrid>
                <a:gridCol w="395488">
                  <a:extLst>
                    <a:ext uri="{9D8B030D-6E8A-4147-A177-3AD203B41FA5}">
                      <a16:colId xmlns:a16="http://schemas.microsoft.com/office/drawing/2014/main" val="566499054"/>
                    </a:ext>
                  </a:extLst>
                </a:gridCol>
                <a:gridCol w="395488">
                  <a:extLst>
                    <a:ext uri="{9D8B030D-6E8A-4147-A177-3AD203B41FA5}">
                      <a16:colId xmlns:a16="http://schemas.microsoft.com/office/drawing/2014/main" val="3548843485"/>
                    </a:ext>
                  </a:extLst>
                </a:gridCol>
                <a:gridCol w="395488">
                  <a:extLst>
                    <a:ext uri="{9D8B030D-6E8A-4147-A177-3AD203B41FA5}">
                      <a16:colId xmlns:a16="http://schemas.microsoft.com/office/drawing/2014/main" val="201820255"/>
                    </a:ext>
                  </a:extLst>
                </a:gridCol>
                <a:gridCol w="395488">
                  <a:extLst>
                    <a:ext uri="{9D8B030D-6E8A-4147-A177-3AD203B41FA5}">
                      <a16:colId xmlns:a16="http://schemas.microsoft.com/office/drawing/2014/main" val="1145134563"/>
                    </a:ext>
                  </a:extLst>
                </a:gridCol>
                <a:gridCol w="395488">
                  <a:extLst>
                    <a:ext uri="{9D8B030D-6E8A-4147-A177-3AD203B41FA5}">
                      <a16:colId xmlns:a16="http://schemas.microsoft.com/office/drawing/2014/main" val="1027914252"/>
                    </a:ext>
                  </a:extLst>
                </a:gridCol>
                <a:gridCol w="395488">
                  <a:extLst>
                    <a:ext uri="{9D8B030D-6E8A-4147-A177-3AD203B41FA5}">
                      <a16:colId xmlns:a16="http://schemas.microsoft.com/office/drawing/2014/main" val="314306578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2761664"/>
                  </a:ext>
                </a:extLst>
              </a:tr>
            </a:tbl>
          </a:graphicData>
        </a:graphic>
      </p:graphicFrame>
      <p:sp>
        <p:nvSpPr>
          <p:cNvPr id="10" name="Google Shape;284;p40">
            <a:extLst>
              <a:ext uri="{FF2B5EF4-FFF2-40B4-BE49-F238E27FC236}">
                <a16:creationId xmlns:a16="http://schemas.microsoft.com/office/drawing/2014/main" id="{D92DB469-E85E-4409-A005-00EDF3549C48}"/>
              </a:ext>
            </a:extLst>
          </p:cNvPr>
          <p:cNvSpPr txBox="1">
            <a:spLocks/>
          </p:cNvSpPr>
          <p:nvPr/>
        </p:nvSpPr>
        <p:spPr>
          <a:xfrm>
            <a:off x="617560" y="1017726"/>
            <a:ext cx="4953458" cy="7199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r>
              <a:rPr lang="en-US" sz="1400" b="1" dirty="0">
                <a:solidFill>
                  <a:schemeClr val="dk2"/>
                </a:solidFill>
                <a:latin typeface="Montserrat"/>
                <a:sym typeface="Montserrat"/>
              </a:rPr>
              <a:t>Convolutions</a:t>
            </a:r>
          </a:p>
          <a:p>
            <a:pPr marL="285750" indent="-285750" algn="l">
              <a:buFontTx/>
              <a:buChar char="-"/>
            </a:pPr>
            <a:r>
              <a:rPr lang="en-US" sz="1400" b="1" dirty="0">
                <a:solidFill>
                  <a:schemeClr val="dk2"/>
                </a:solidFill>
                <a:latin typeface="Montserrat"/>
                <a:sym typeface="Montserrat"/>
              </a:rPr>
              <a:t>1D: </a:t>
            </a:r>
            <a:r>
              <a:rPr lang="en-US" sz="1400" dirty="0">
                <a:solidFill>
                  <a:schemeClr val="dk2"/>
                </a:solidFill>
                <a:latin typeface="Montserrat"/>
                <a:sym typeface="Montserrat"/>
              </a:rPr>
              <a:t>Between vectors and 1D kernel</a:t>
            </a:r>
          </a:p>
          <a:p>
            <a:pPr marL="0" indent="0" algn="l"/>
            <a:endParaRPr lang="en-US" sz="1400" dirty="0">
              <a:solidFill>
                <a:schemeClr val="dk2"/>
              </a:solidFill>
              <a:latin typeface="Montserrat"/>
            </a:endParaRPr>
          </a:p>
          <a:p>
            <a:pPr marL="0" indent="0" algn="l"/>
            <a:endParaRPr lang="en-US" sz="1400" dirty="0">
              <a:solidFill>
                <a:schemeClr val="dk2"/>
              </a:solidFill>
              <a:latin typeface="Montserrat"/>
            </a:endParaRPr>
          </a:p>
          <a:p>
            <a:pPr marL="0" indent="0" algn="l"/>
            <a:endParaRPr lang="en-US" sz="1400" dirty="0">
              <a:solidFill>
                <a:schemeClr val="dk2"/>
              </a:solidFill>
              <a:latin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00954821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La Salle URL for Android - APK Download">
            <a:extLst>
              <a:ext uri="{FF2B5EF4-FFF2-40B4-BE49-F238E27FC236}">
                <a16:creationId xmlns:a16="http://schemas.microsoft.com/office/drawing/2014/main" id="{5B228BD3-A51E-41CA-BC66-19015E77B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0" y="4400550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320;p44">
            <a:extLst>
              <a:ext uri="{FF2B5EF4-FFF2-40B4-BE49-F238E27FC236}">
                <a16:creationId xmlns:a16="http://schemas.microsoft.com/office/drawing/2014/main" id="{FA4E0A82-289C-45D2-8A01-6097904CC35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07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dirty="0"/>
              <a:t>LSTM – Layers </a:t>
            </a:r>
            <a:endParaRPr dirty="0"/>
          </a:p>
        </p:txBody>
      </p:sp>
      <p:sp>
        <p:nvSpPr>
          <p:cNvPr id="14" name="Google Shape;284;p40">
            <a:extLst>
              <a:ext uri="{FF2B5EF4-FFF2-40B4-BE49-F238E27FC236}">
                <a16:creationId xmlns:a16="http://schemas.microsoft.com/office/drawing/2014/main" id="{A73ED38A-183E-46C9-AC42-13B0CA12A3AA}"/>
              </a:ext>
            </a:extLst>
          </p:cNvPr>
          <p:cNvSpPr txBox="1">
            <a:spLocks/>
          </p:cNvSpPr>
          <p:nvPr/>
        </p:nvSpPr>
        <p:spPr>
          <a:xfrm>
            <a:off x="713225" y="1017725"/>
            <a:ext cx="8050190" cy="64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r>
              <a:rPr lang="en-US" sz="1400" dirty="0">
                <a:solidFill>
                  <a:schemeClr val="dk2"/>
                </a:solidFill>
                <a:latin typeface="Montserrat"/>
                <a:sym typeface="Montserrat"/>
              </a:rPr>
              <a:t>As </a:t>
            </a:r>
            <a:r>
              <a:rPr lang="en-US" sz="1400" b="1" dirty="0">
                <a:solidFill>
                  <a:schemeClr val="dk2"/>
                </a:solidFill>
                <a:latin typeface="Montserrat"/>
                <a:sym typeface="Montserrat"/>
              </a:rPr>
              <a:t>dense</a:t>
            </a:r>
            <a:r>
              <a:rPr lang="en-US" sz="1400" dirty="0">
                <a:solidFill>
                  <a:schemeClr val="dk2"/>
                </a:solidFill>
                <a:latin typeface="Montserrat"/>
                <a:sym typeface="Montserrat"/>
              </a:rPr>
              <a:t>, and </a:t>
            </a:r>
            <a:r>
              <a:rPr lang="en-US" sz="1400" b="1" dirty="0">
                <a:solidFill>
                  <a:schemeClr val="dk2"/>
                </a:solidFill>
                <a:latin typeface="Montserrat"/>
                <a:sym typeface="Montserrat"/>
              </a:rPr>
              <a:t>convolution</a:t>
            </a:r>
            <a:r>
              <a:rPr lang="en-US" sz="1400" dirty="0">
                <a:solidFill>
                  <a:schemeClr val="dk2"/>
                </a:solidFill>
                <a:latin typeface="Montserrat"/>
                <a:sym typeface="Montserrat"/>
              </a:rPr>
              <a:t>, Long Short-Term Memory neurons are used as </a:t>
            </a:r>
            <a:r>
              <a:rPr lang="en-US" sz="1400" b="1" dirty="0">
                <a:solidFill>
                  <a:schemeClr val="dk2"/>
                </a:solidFill>
                <a:latin typeface="Montserrat"/>
                <a:sym typeface="Montserrat"/>
              </a:rPr>
              <a:t>layers</a:t>
            </a:r>
            <a:r>
              <a:rPr lang="en-US" sz="1400" dirty="0">
                <a:solidFill>
                  <a:schemeClr val="dk2"/>
                </a:solidFill>
                <a:latin typeface="Montserrat"/>
                <a:sym typeface="Montserrat"/>
              </a:rPr>
              <a:t> in any deep learning framework.</a:t>
            </a:r>
          </a:p>
          <a:p>
            <a:pPr marL="0" indent="0" algn="l"/>
            <a:endParaRPr lang="en-US" sz="1400" dirty="0">
              <a:solidFill>
                <a:schemeClr val="dk2"/>
              </a:solidFill>
              <a:latin typeface="Montserrat"/>
              <a:sym typeface="Montserrat"/>
            </a:endParaRPr>
          </a:p>
          <a:p>
            <a:pPr marL="0" indent="0" algn="l"/>
            <a:r>
              <a:rPr lang="en-US" sz="1400" dirty="0">
                <a:solidFill>
                  <a:schemeClr val="dk2"/>
                </a:solidFill>
                <a:latin typeface="Montserrat"/>
                <a:sym typeface="Montserrat"/>
              </a:rPr>
              <a:t>This time, the definition is way simpler than the previous layers we’ve seen: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7F5C79AD-D33E-4DDA-B85B-24A34D4BA722}"/>
              </a:ext>
            </a:extLst>
          </p:cNvPr>
          <p:cNvSpPr txBox="1"/>
          <p:nvPr/>
        </p:nvSpPr>
        <p:spPr>
          <a:xfrm>
            <a:off x="2319411" y="2497872"/>
            <a:ext cx="477949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lstm</a:t>
            </a:r>
            <a:r>
              <a:rPr lang="es-E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 </a:t>
            </a:r>
            <a:r>
              <a:rPr lang="es-E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tf.keras.layers.LSTM</a:t>
            </a:r>
            <a:r>
              <a:rPr lang="es-E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s-ES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50</a:t>
            </a:r>
            <a:r>
              <a:rPr lang="es-E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</p:txBody>
      </p:sp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A4A4339B-1F73-4E2A-9E28-AE2D9E5DA255}"/>
              </a:ext>
            </a:extLst>
          </p:cNvPr>
          <p:cNvSpPr/>
          <p:nvPr/>
        </p:nvSpPr>
        <p:spPr>
          <a:xfrm>
            <a:off x="5306334" y="2497871"/>
            <a:ext cx="402336" cy="307777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835E210C-EE83-4AF3-99C6-E40E0B5BDADE}"/>
              </a:ext>
            </a:extLst>
          </p:cNvPr>
          <p:cNvCxnSpPr>
            <a:cxnSpLocks/>
            <a:endCxn id="6" idx="3"/>
          </p:cNvCxnSpPr>
          <p:nvPr/>
        </p:nvCxnSpPr>
        <p:spPr>
          <a:xfrm flipH="1" flipV="1">
            <a:off x="5708670" y="2651760"/>
            <a:ext cx="912196" cy="35079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Google Shape;461;p52">
            <a:extLst>
              <a:ext uri="{FF2B5EF4-FFF2-40B4-BE49-F238E27FC236}">
                <a16:creationId xmlns:a16="http://schemas.microsoft.com/office/drawing/2014/main" id="{C516F994-3157-4A63-89ED-3A4EB6B31D37}"/>
              </a:ext>
            </a:extLst>
          </p:cNvPr>
          <p:cNvSpPr txBox="1">
            <a:spLocks/>
          </p:cNvSpPr>
          <p:nvPr/>
        </p:nvSpPr>
        <p:spPr>
          <a:xfrm>
            <a:off x="6518189" y="2891730"/>
            <a:ext cx="1458193" cy="35955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000" dirty="0">
                <a:latin typeface="Montserrat" panose="00000500000000000000" pitchFamily="2" charset="0"/>
              </a:rPr>
              <a:t>Number of neurons</a:t>
            </a:r>
          </a:p>
        </p:txBody>
      </p:sp>
    </p:spTree>
    <p:extLst>
      <p:ext uri="{BB962C8B-B14F-4D97-AF65-F5344CB8AC3E}">
        <p14:creationId xmlns:p14="http://schemas.microsoft.com/office/powerpoint/2010/main" val="33433028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La Salle URL for Android - APK Download">
            <a:extLst>
              <a:ext uri="{FF2B5EF4-FFF2-40B4-BE49-F238E27FC236}">
                <a16:creationId xmlns:a16="http://schemas.microsoft.com/office/drawing/2014/main" id="{5B228BD3-A51E-41CA-BC66-19015E77B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0" y="4400550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320;p44">
            <a:extLst>
              <a:ext uri="{FF2B5EF4-FFF2-40B4-BE49-F238E27FC236}">
                <a16:creationId xmlns:a16="http://schemas.microsoft.com/office/drawing/2014/main" id="{FA4E0A82-289C-45D2-8A01-6097904CC35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07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dirty="0"/>
              <a:t>LSTM – Layers </a:t>
            </a:r>
            <a:endParaRPr dirty="0"/>
          </a:p>
        </p:txBody>
      </p:sp>
      <p:sp>
        <p:nvSpPr>
          <p:cNvPr id="14" name="Google Shape;284;p40">
            <a:extLst>
              <a:ext uri="{FF2B5EF4-FFF2-40B4-BE49-F238E27FC236}">
                <a16:creationId xmlns:a16="http://schemas.microsoft.com/office/drawing/2014/main" id="{A73ED38A-183E-46C9-AC42-13B0CA12A3AA}"/>
              </a:ext>
            </a:extLst>
          </p:cNvPr>
          <p:cNvSpPr txBox="1">
            <a:spLocks/>
          </p:cNvSpPr>
          <p:nvPr/>
        </p:nvSpPr>
        <p:spPr>
          <a:xfrm>
            <a:off x="713225" y="1017725"/>
            <a:ext cx="8050190" cy="64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r>
              <a:rPr lang="en-US" sz="1400" dirty="0">
                <a:solidFill>
                  <a:schemeClr val="dk2"/>
                </a:solidFill>
                <a:latin typeface="Montserrat"/>
                <a:sym typeface="Montserrat"/>
              </a:rPr>
              <a:t>As </a:t>
            </a:r>
            <a:r>
              <a:rPr lang="en-US" sz="1400" b="1" dirty="0">
                <a:solidFill>
                  <a:schemeClr val="dk2"/>
                </a:solidFill>
                <a:latin typeface="Montserrat"/>
                <a:sym typeface="Montserrat"/>
              </a:rPr>
              <a:t>dense</a:t>
            </a:r>
            <a:r>
              <a:rPr lang="en-US" sz="1400" dirty="0">
                <a:solidFill>
                  <a:schemeClr val="dk2"/>
                </a:solidFill>
                <a:latin typeface="Montserrat"/>
                <a:sym typeface="Montserrat"/>
              </a:rPr>
              <a:t>, and </a:t>
            </a:r>
            <a:r>
              <a:rPr lang="en-US" sz="1400" b="1" dirty="0">
                <a:solidFill>
                  <a:schemeClr val="dk2"/>
                </a:solidFill>
                <a:latin typeface="Montserrat"/>
                <a:sym typeface="Montserrat"/>
              </a:rPr>
              <a:t>convolution</a:t>
            </a:r>
            <a:r>
              <a:rPr lang="en-US" sz="1400" dirty="0">
                <a:solidFill>
                  <a:schemeClr val="dk2"/>
                </a:solidFill>
                <a:latin typeface="Montserrat"/>
                <a:sym typeface="Montserrat"/>
              </a:rPr>
              <a:t>, Long Short-Term Memory neurons are used as </a:t>
            </a:r>
            <a:r>
              <a:rPr lang="en-US" sz="1400" b="1" dirty="0">
                <a:solidFill>
                  <a:schemeClr val="dk2"/>
                </a:solidFill>
                <a:latin typeface="Montserrat"/>
                <a:sym typeface="Montserrat"/>
              </a:rPr>
              <a:t>layers</a:t>
            </a:r>
            <a:r>
              <a:rPr lang="en-US" sz="1400" dirty="0">
                <a:solidFill>
                  <a:schemeClr val="dk2"/>
                </a:solidFill>
                <a:latin typeface="Montserrat"/>
                <a:sym typeface="Montserrat"/>
              </a:rPr>
              <a:t> in any deep learning framework.</a:t>
            </a:r>
          </a:p>
          <a:p>
            <a:pPr marL="0" indent="0" algn="l"/>
            <a:endParaRPr lang="en-US" sz="1400" dirty="0">
              <a:solidFill>
                <a:schemeClr val="dk2"/>
              </a:solidFill>
              <a:latin typeface="Montserrat"/>
              <a:sym typeface="Montserrat"/>
            </a:endParaRPr>
          </a:p>
          <a:p>
            <a:pPr marL="0" indent="0" algn="l"/>
            <a:r>
              <a:rPr lang="en-US" sz="1400" dirty="0">
                <a:solidFill>
                  <a:schemeClr val="dk2"/>
                </a:solidFill>
                <a:latin typeface="Montserrat"/>
                <a:sym typeface="Montserrat"/>
              </a:rPr>
              <a:t>This time, the definition is way simpler than the previous layers we’ve seen: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7F5C79AD-D33E-4DDA-B85B-24A34D4BA722}"/>
              </a:ext>
            </a:extLst>
          </p:cNvPr>
          <p:cNvSpPr txBox="1"/>
          <p:nvPr/>
        </p:nvSpPr>
        <p:spPr>
          <a:xfrm>
            <a:off x="2319411" y="2497872"/>
            <a:ext cx="477949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lstm</a:t>
            </a:r>
            <a:r>
              <a:rPr lang="es-E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 </a:t>
            </a:r>
            <a:r>
              <a:rPr lang="es-E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tf.keras.layers.LSTM</a:t>
            </a:r>
            <a:r>
              <a:rPr lang="es-E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s-ES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50</a:t>
            </a:r>
            <a:r>
              <a:rPr lang="es-E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</p:txBody>
      </p:sp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A4A4339B-1F73-4E2A-9E28-AE2D9E5DA255}"/>
              </a:ext>
            </a:extLst>
          </p:cNvPr>
          <p:cNvSpPr/>
          <p:nvPr/>
        </p:nvSpPr>
        <p:spPr>
          <a:xfrm>
            <a:off x="5306334" y="2497871"/>
            <a:ext cx="402336" cy="307777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835E210C-EE83-4AF3-99C6-E40E0B5BDADE}"/>
              </a:ext>
            </a:extLst>
          </p:cNvPr>
          <p:cNvCxnSpPr>
            <a:cxnSpLocks/>
            <a:endCxn id="6" idx="3"/>
          </p:cNvCxnSpPr>
          <p:nvPr/>
        </p:nvCxnSpPr>
        <p:spPr>
          <a:xfrm flipH="1" flipV="1">
            <a:off x="5708670" y="2651760"/>
            <a:ext cx="912196" cy="35079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Google Shape;461;p52">
            <a:extLst>
              <a:ext uri="{FF2B5EF4-FFF2-40B4-BE49-F238E27FC236}">
                <a16:creationId xmlns:a16="http://schemas.microsoft.com/office/drawing/2014/main" id="{C516F994-3157-4A63-89ED-3A4EB6B31D37}"/>
              </a:ext>
            </a:extLst>
          </p:cNvPr>
          <p:cNvSpPr txBox="1">
            <a:spLocks/>
          </p:cNvSpPr>
          <p:nvPr/>
        </p:nvSpPr>
        <p:spPr>
          <a:xfrm>
            <a:off x="6518189" y="2891730"/>
            <a:ext cx="1458193" cy="35955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000" dirty="0">
                <a:latin typeface="Montserrat" panose="00000500000000000000" pitchFamily="2" charset="0"/>
              </a:rPr>
              <a:t>Number of neurons</a:t>
            </a:r>
          </a:p>
        </p:txBody>
      </p:sp>
      <p:pic>
        <p:nvPicPr>
          <p:cNvPr id="10" name="Picture 2" descr="RNN and LSTM comparison chart | Download Scientific Diagram">
            <a:extLst>
              <a:ext uri="{FF2B5EF4-FFF2-40B4-BE49-F238E27FC236}">
                <a16:creationId xmlns:a16="http://schemas.microsoft.com/office/drawing/2014/main" id="{C9A828E3-DA81-4945-B24D-EE90A0F20E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057"/>
          <a:stretch/>
        </p:blipFill>
        <p:spPr bwMode="auto">
          <a:xfrm>
            <a:off x="2675208" y="3215564"/>
            <a:ext cx="3148233" cy="1218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78872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La Salle URL for Android - APK Download">
            <a:extLst>
              <a:ext uri="{FF2B5EF4-FFF2-40B4-BE49-F238E27FC236}">
                <a16:creationId xmlns:a16="http://schemas.microsoft.com/office/drawing/2014/main" id="{5B228BD3-A51E-41CA-BC66-19015E77B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0" y="4400550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320;p44">
            <a:extLst>
              <a:ext uri="{FF2B5EF4-FFF2-40B4-BE49-F238E27FC236}">
                <a16:creationId xmlns:a16="http://schemas.microsoft.com/office/drawing/2014/main" id="{FA4E0A82-289C-45D2-8A01-6097904CC35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07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dirty="0"/>
              <a:t>LSTM – Example </a:t>
            </a:r>
            <a:endParaRPr dirty="0"/>
          </a:p>
        </p:txBody>
      </p:sp>
      <p:sp>
        <p:nvSpPr>
          <p:cNvPr id="14" name="Google Shape;284;p40">
            <a:extLst>
              <a:ext uri="{FF2B5EF4-FFF2-40B4-BE49-F238E27FC236}">
                <a16:creationId xmlns:a16="http://schemas.microsoft.com/office/drawing/2014/main" id="{A73ED38A-183E-46C9-AC42-13B0CA12A3AA}"/>
              </a:ext>
            </a:extLst>
          </p:cNvPr>
          <p:cNvSpPr txBox="1">
            <a:spLocks/>
          </p:cNvSpPr>
          <p:nvPr/>
        </p:nvSpPr>
        <p:spPr>
          <a:xfrm>
            <a:off x="713224" y="1017725"/>
            <a:ext cx="8050947" cy="649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r>
              <a:rPr lang="en-US" sz="1400" dirty="0">
                <a:solidFill>
                  <a:schemeClr val="dk2"/>
                </a:solidFill>
                <a:latin typeface="Montserrat"/>
                <a:sym typeface="Montserrat"/>
              </a:rPr>
              <a:t>For this examples, we’ll be using our </a:t>
            </a:r>
            <a:r>
              <a:rPr lang="en-US" sz="1400" b="1" dirty="0">
                <a:solidFill>
                  <a:schemeClr val="dk2"/>
                </a:solidFill>
                <a:latin typeface="Montserrat"/>
                <a:sym typeface="Montserrat"/>
              </a:rPr>
              <a:t>vector</a:t>
            </a:r>
            <a:r>
              <a:rPr lang="en-US" sz="1400" dirty="0">
                <a:solidFill>
                  <a:schemeClr val="dk2"/>
                </a:solidFill>
                <a:latin typeface="Montserrat"/>
                <a:sym typeface="Montserrat"/>
              </a:rPr>
              <a:t> from the 1D-CNN section (yesterday). If we perform the operation between the vector and the LSTM ends up in something like this:</a:t>
            </a:r>
          </a:p>
        </p:txBody>
      </p:sp>
    </p:spTree>
    <p:extLst>
      <p:ext uri="{BB962C8B-B14F-4D97-AF65-F5344CB8AC3E}">
        <p14:creationId xmlns:p14="http://schemas.microsoft.com/office/powerpoint/2010/main" val="229426887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La Salle URL for Android - APK Download">
            <a:extLst>
              <a:ext uri="{FF2B5EF4-FFF2-40B4-BE49-F238E27FC236}">
                <a16:creationId xmlns:a16="http://schemas.microsoft.com/office/drawing/2014/main" id="{5B228BD3-A51E-41CA-BC66-19015E77B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0" y="4400550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320;p44">
            <a:extLst>
              <a:ext uri="{FF2B5EF4-FFF2-40B4-BE49-F238E27FC236}">
                <a16:creationId xmlns:a16="http://schemas.microsoft.com/office/drawing/2014/main" id="{FA4E0A82-289C-45D2-8A01-6097904CC35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07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dirty="0"/>
              <a:t>LSTM – Example </a:t>
            </a:r>
            <a:endParaRPr dirty="0"/>
          </a:p>
        </p:txBody>
      </p:sp>
      <p:sp>
        <p:nvSpPr>
          <p:cNvPr id="14" name="Google Shape;284;p40">
            <a:extLst>
              <a:ext uri="{FF2B5EF4-FFF2-40B4-BE49-F238E27FC236}">
                <a16:creationId xmlns:a16="http://schemas.microsoft.com/office/drawing/2014/main" id="{A73ED38A-183E-46C9-AC42-13B0CA12A3AA}"/>
              </a:ext>
            </a:extLst>
          </p:cNvPr>
          <p:cNvSpPr txBox="1">
            <a:spLocks/>
          </p:cNvSpPr>
          <p:nvPr/>
        </p:nvSpPr>
        <p:spPr>
          <a:xfrm>
            <a:off x="713224" y="1017725"/>
            <a:ext cx="8050947" cy="649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r>
              <a:rPr lang="en-US" sz="1400" dirty="0">
                <a:solidFill>
                  <a:schemeClr val="dk2"/>
                </a:solidFill>
                <a:latin typeface="Montserrat"/>
                <a:sym typeface="Montserrat"/>
              </a:rPr>
              <a:t>For this examples, we’ll be using our </a:t>
            </a:r>
            <a:r>
              <a:rPr lang="en-US" sz="1400" b="1" dirty="0">
                <a:solidFill>
                  <a:schemeClr val="dk2"/>
                </a:solidFill>
                <a:latin typeface="Montserrat"/>
                <a:sym typeface="Montserrat"/>
              </a:rPr>
              <a:t>vector</a:t>
            </a:r>
            <a:r>
              <a:rPr lang="en-US" sz="1400" dirty="0">
                <a:solidFill>
                  <a:schemeClr val="dk2"/>
                </a:solidFill>
                <a:latin typeface="Montserrat"/>
                <a:sym typeface="Montserrat"/>
              </a:rPr>
              <a:t> from the 1D-CNN section (yesterday). If we perform the operation between the vector and the LSTM ends up in something like this: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935FEB06-19CC-4B6A-B61D-B63054C56E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60" r="52385"/>
          <a:stretch/>
        </p:blipFill>
        <p:spPr bwMode="auto">
          <a:xfrm>
            <a:off x="0" y="1871003"/>
            <a:ext cx="4353951" cy="2529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545244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La Salle URL for Android - APK Download">
            <a:extLst>
              <a:ext uri="{FF2B5EF4-FFF2-40B4-BE49-F238E27FC236}">
                <a16:creationId xmlns:a16="http://schemas.microsoft.com/office/drawing/2014/main" id="{5B228BD3-A51E-41CA-BC66-19015E77B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0" y="4400550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320;p44">
            <a:extLst>
              <a:ext uri="{FF2B5EF4-FFF2-40B4-BE49-F238E27FC236}">
                <a16:creationId xmlns:a16="http://schemas.microsoft.com/office/drawing/2014/main" id="{FA4E0A82-289C-45D2-8A01-6097904CC35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07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dirty="0"/>
              <a:t>LSTM – Example </a:t>
            </a:r>
            <a:endParaRPr dirty="0"/>
          </a:p>
        </p:txBody>
      </p:sp>
      <p:sp>
        <p:nvSpPr>
          <p:cNvPr id="14" name="Google Shape;284;p40">
            <a:extLst>
              <a:ext uri="{FF2B5EF4-FFF2-40B4-BE49-F238E27FC236}">
                <a16:creationId xmlns:a16="http://schemas.microsoft.com/office/drawing/2014/main" id="{A73ED38A-183E-46C9-AC42-13B0CA12A3AA}"/>
              </a:ext>
            </a:extLst>
          </p:cNvPr>
          <p:cNvSpPr txBox="1">
            <a:spLocks/>
          </p:cNvSpPr>
          <p:nvPr/>
        </p:nvSpPr>
        <p:spPr>
          <a:xfrm>
            <a:off x="713224" y="1017725"/>
            <a:ext cx="8050947" cy="649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r>
              <a:rPr lang="en-US" sz="1400" dirty="0">
                <a:solidFill>
                  <a:schemeClr val="dk2"/>
                </a:solidFill>
                <a:latin typeface="Montserrat"/>
                <a:sym typeface="Montserrat"/>
              </a:rPr>
              <a:t>For this examples, we’ll be using our </a:t>
            </a:r>
            <a:r>
              <a:rPr lang="en-US" sz="1400" b="1" dirty="0">
                <a:solidFill>
                  <a:schemeClr val="dk2"/>
                </a:solidFill>
                <a:latin typeface="Montserrat"/>
                <a:sym typeface="Montserrat"/>
              </a:rPr>
              <a:t>vector</a:t>
            </a:r>
            <a:r>
              <a:rPr lang="en-US" sz="1400" dirty="0">
                <a:solidFill>
                  <a:schemeClr val="dk2"/>
                </a:solidFill>
                <a:latin typeface="Montserrat"/>
                <a:sym typeface="Montserrat"/>
              </a:rPr>
              <a:t> from the 1D-CNN section (yesterday). If we perform the operation between the vector and the LSTM ends up in something like this: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935FEB06-19CC-4B6A-B61D-B63054C56E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04975"/>
            <a:ext cx="9144000" cy="2695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534855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La Salle URL for Android - APK Download">
            <a:extLst>
              <a:ext uri="{FF2B5EF4-FFF2-40B4-BE49-F238E27FC236}">
                <a16:creationId xmlns:a16="http://schemas.microsoft.com/office/drawing/2014/main" id="{5B228BD3-A51E-41CA-BC66-19015E77B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0" y="4400550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320;p44">
            <a:extLst>
              <a:ext uri="{FF2B5EF4-FFF2-40B4-BE49-F238E27FC236}">
                <a16:creationId xmlns:a16="http://schemas.microsoft.com/office/drawing/2014/main" id="{FA4E0A82-289C-45D2-8A01-6097904CC35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07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dirty="0"/>
              <a:t>LSTM – Example </a:t>
            </a:r>
            <a:endParaRPr dirty="0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F4BDAF7D-EE5E-47E2-8538-7886D72F5C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04975"/>
            <a:ext cx="9144000" cy="2695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lipse 2">
            <a:extLst>
              <a:ext uri="{FF2B5EF4-FFF2-40B4-BE49-F238E27FC236}">
                <a16:creationId xmlns:a16="http://schemas.microsoft.com/office/drawing/2014/main" id="{282FCF16-F531-448B-A0EB-E585A7AD13AB}"/>
              </a:ext>
            </a:extLst>
          </p:cNvPr>
          <p:cNvSpPr/>
          <p:nvPr/>
        </p:nvSpPr>
        <p:spPr>
          <a:xfrm>
            <a:off x="4888522" y="3818800"/>
            <a:ext cx="4368019" cy="47625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Google Shape;284;p40">
            <a:extLst>
              <a:ext uri="{FF2B5EF4-FFF2-40B4-BE49-F238E27FC236}">
                <a16:creationId xmlns:a16="http://schemas.microsoft.com/office/drawing/2014/main" id="{4080EC44-89A8-4B25-93B2-FBE375E1F4C3}"/>
              </a:ext>
            </a:extLst>
          </p:cNvPr>
          <p:cNvSpPr txBox="1">
            <a:spLocks/>
          </p:cNvSpPr>
          <p:nvPr/>
        </p:nvSpPr>
        <p:spPr>
          <a:xfrm>
            <a:off x="713224" y="1017725"/>
            <a:ext cx="8050947" cy="649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r>
              <a:rPr lang="en-US" sz="1400" dirty="0">
                <a:solidFill>
                  <a:schemeClr val="dk2"/>
                </a:solidFill>
                <a:latin typeface="Montserrat"/>
                <a:sym typeface="Montserrat"/>
              </a:rPr>
              <a:t>For this examples, we’ll be using our </a:t>
            </a:r>
            <a:r>
              <a:rPr lang="en-US" sz="1400" b="1" dirty="0">
                <a:solidFill>
                  <a:schemeClr val="dk2"/>
                </a:solidFill>
                <a:latin typeface="Montserrat"/>
                <a:sym typeface="Montserrat"/>
              </a:rPr>
              <a:t>vector</a:t>
            </a:r>
            <a:r>
              <a:rPr lang="en-US" sz="1400" dirty="0">
                <a:solidFill>
                  <a:schemeClr val="dk2"/>
                </a:solidFill>
                <a:latin typeface="Montserrat"/>
                <a:sym typeface="Montserrat"/>
              </a:rPr>
              <a:t> from the 1D-CNN section (yesterday). If we perform the operation between the vector and the LSTM ends up in something like this:</a:t>
            </a:r>
          </a:p>
        </p:txBody>
      </p:sp>
    </p:spTree>
    <p:extLst>
      <p:ext uri="{BB962C8B-B14F-4D97-AF65-F5344CB8AC3E}">
        <p14:creationId xmlns:p14="http://schemas.microsoft.com/office/powerpoint/2010/main" val="58658412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La Salle URL for Android - APK Download">
            <a:extLst>
              <a:ext uri="{FF2B5EF4-FFF2-40B4-BE49-F238E27FC236}">
                <a16:creationId xmlns:a16="http://schemas.microsoft.com/office/drawing/2014/main" id="{5B228BD3-A51E-41CA-BC66-19015E77B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0" y="4400550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320;p44">
            <a:extLst>
              <a:ext uri="{FF2B5EF4-FFF2-40B4-BE49-F238E27FC236}">
                <a16:creationId xmlns:a16="http://schemas.microsoft.com/office/drawing/2014/main" id="{FA4E0A82-289C-45D2-8A01-6097904CC35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07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dirty="0"/>
              <a:t>LSTM – Example </a:t>
            </a:r>
            <a:endParaRPr dirty="0"/>
          </a:p>
        </p:txBody>
      </p:sp>
      <p:sp>
        <p:nvSpPr>
          <p:cNvPr id="5" name="Google Shape;284;p40">
            <a:extLst>
              <a:ext uri="{FF2B5EF4-FFF2-40B4-BE49-F238E27FC236}">
                <a16:creationId xmlns:a16="http://schemas.microsoft.com/office/drawing/2014/main" id="{00E08E7E-3B07-4E2E-A575-0B96941623BB}"/>
              </a:ext>
            </a:extLst>
          </p:cNvPr>
          <p:cNvSpPr txBox="1">
            <a:spLocks/>
          </p:cNvSpPr>
          <p:nvPr/>
        </p:nvSpPr>
        <p:spPr>
          <a:xfrm>
            <a:off x="546526" y="1036644"/>
            <a:ext cx="8050947" cy="649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/>
            <a:r>
              <a:rPr lang="en-US" sz="1400" b="1" dirty="0">
                <a:solidFill>
                  <a:schemeClr val="dk2"/>
                </a:solidFill>
                <a:latin typeface="Montserrat"/>
                <a:sym typeface="Montserrat"/>
              </a:rPr>
              <a:t>Is this everything?</a:t>
            </a:r>
          </a:p>
        </p:txBody>
      </p:sp>
    </p:spTree>
    <p:extLst>
      <p:ext uri="{BB962C8B-B14F-4D97-AF65-F5344CB8AC3E}">
        <p14:creationId xmlns:p14="http://schemas.microsoft.com/office/powerpoint/2010/main" val="8481218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La Salle URL for Android - APK Download">
            <a:extLst>
              <a:ext uri="{FF2B5EF4-FFF2-40B4-BE49-F238E27FC236}">
                <a16:creationId xmlns:a16="http://schemas.microsoft.com/office/drawing/2014/main" id="{5B228BD3-A51E-41CA-BC66-19015E77B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0" y="4400550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320;p44">
            <a:extLst>
              <a:ext uri="{FF2B5EF4-FFF2-40B4-BE49-F238E27FC236}">
                <a16:creationId xmlns:a16="http://schemas.microsoft.com/office/drawing/2014/main" id="{FA4E0A82-289C-45D2-8A01-6097904CC35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07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dirty="0"/>
              <a:t>LSTM – Example </a:t>
            </a:r>
            <a:endParaRPr dirty="0"/>
          </a:p>
        </p:txBody>
      </p:sp>
      <p:sp>
        <p:nvSpPr>
          <p:cNvPr id="5" name="Google Shape;284;p40">
            <a:extLst>
              <a:ext uri="{FF2B5EF4-FFF2-40B4-BE49-F238E27FC236}">
                <a16:creationId xmlns:a16="http://schemas.microsoft.com/office/drawing/2014/main" id="{00E08E7E-3B07-4E2E-A575-0B96941623BB}"/>
              </a:ext>
            </a:extLst>
          </p:cNvPr>
          <p:cNvSpPr txBox="1">
            <a:spLocks/>
          </p:cNvSpPr>
          <p:nvPr/>
        </p:nvSpPr>
        <p:spPr>
          <a:xfrm>
            <a:off x="546526" y="1036644"/>
            <a:ext cx="8050947" cy="649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/>
            <a:r>
              <a:rPr lang="en-US" sz="1400" b="1" dirty="0">
                <a:solidFill>
                  <a:schemeClr val="dk2"/>
                </a:solidFill>
                <a:latin typeface="Montserrat"/>
                <a:sym typeface="Montserrat"/>
              </a:rPr>
              <a:t>Is this everything?</a:t>
            </a: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DE027B05-4791-4A5B-8AEC-31AE86099F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7673" y="1684851"/>
            <a:ext cx="4117108" cy="2299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67843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La Salle URL for Android - APK Download">
            <a:extLst>
              <a:ext uri="{FF2B5EF4-FFF2-40B4-BE49-F238E27FC236}">
                <a16:creationId xmlns:a16="http://schemas.microsoft.com/office/drawing/2014/main" id="{5B228BD3-A51E-41CA-BC66-19015E77B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0" y="4400550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320;p44">
            <a:extLst>
              <a:ext uri="{FF2B5EF4-FFF2-40B4-BE49-F238E27FC236}">
                <a16:creationId xmlns:a16="http://schemas.microsoft.com/office/drawing/2014/main" id="{FA4E0A82-289C-45D2-8A01-6097904CC35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07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dirty="0"/>
              <a:t>LSTM – Example </a:t>
            </a:r>
            <a:endParaRPr dirty="0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92E5193D-7DAD-463D-B232-04547A40D4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2810" y="1436483"/>
            <a:ext cx="5073029" cy="2270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284;p40">
            <a:extLst>
              <a:ext uri="{FF2B5EF4-FFF2-40B4-BE49-F238E27FC236}">
                <a16:creationId xmlns:a16="http://schemas.microsoft.com/office/drawing/2014/main" id="{F0F6A7B7-285D-4D6B-9F0B-5E4E72DF38EE}"/>
              </a:ext>
            </a:extLst>
          </p:cNvPr>
          <p:cNvSpPr txBox="1">
            <a:spLocks/>
          </p:cNvSpPr>
          <p:nvPr/>
        </p:nvSpPr>
        <p:spPr>
          <a:xfrm>
            <a:off x="223850" y="1017725"/>
            <a:ext cx="8050947" cy="649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/>
            <a:r>
              <a:rPr lang="en-US" sz="1400" b="1" dirty="0">
                <a:solidFill>
                  <a:schemeClr val="dk2"/>
                </a:solidFill>
                <a:latin typeface="Montserrat"/>
                <a:sym typeface="Montserrat"/>
              </a:rPr>
              <a:t>Is this a prediction?</a:t>
            </a:r>
          </a:p>
        </p:txBody>
      </p:sp>
    </p:spTree>
    <p:extLst>
      <p:ext uri="{BB962C8B-B14F-4D97-AF65-F5344CB8AC3E}">
        <p14:creationId xmlns:p14="http://schemas.microsoft.com/office/powerpoint/2010/main" val="120126469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La Salle URL for Android - APK Download">
            <a:extLst>
              <a:ext uri="{FF2B5EF4-FFF2-40B4-BE49-F238E27FC236}">
                <a16:creationId xmlns:a16="http://schemas.microsoft.com/office/drawing/2014/main" id="{5B228BD3-A51E-41CA-BC66-19015E77B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0" y="4400550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320;p44">
            <a:extLst>
              <a:ext uri="{FF2B5EF4-FFF2-40B4-BE49-F238E27FC236}">
                <a16:creationId xmlns:a16="http://schemas.microsoft.com/office/drawing/2014/main" id="{FA4E0A82-289C-45D2-8A01-6097904CC35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07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dirty="0"/>
              <a:t>LSTM – Example </a:t>
            </a:r>
            <a:endParaRPr dirty="0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92E5193D-7DAD-463D-B232-04547A40D4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2810" y="1436483"/>
            <a:ext cx="5073029" cy="2270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284;p40">
            <a:extLst>
              <a:ext uri="{FF2B5EF4-FFF2-40B4-BE49-F238E27FC236}">
                <a16:creationId xmlns:a16="http://schemas.microsoft.com/office/drawing/2014/main" id="{F0F6A7B7-285D-4D6B-9F0B-5E4E72DF38EE}"/>
              </a:ext>
            </a:extLst>
          </p:cNvPr>
          <p:cNvSpPr txBox="1">
            <a:spLocks/>
          </p:cNvSpPr>
          <p:nvPr/>
        </p:nvSpPr>
        <p:spPr>
          <a:xfrm>
            <a:off x="223850" y="1017725"/>
            <a:ext cx="8050947" cy="649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/>
            <a:r>
              <a:rPr lang="en-US" sz="1400" b="1" dirty="0">
                <a:solidFill>
                  <a:schemeClr val="dk2"/>
                </a:solidFill>
                <a:latin typeface="Montserrat"/>
                <a:sym typeface="Montserrat"/>
              </a:rPr>
              <a:t>Is this a prediction?</a:t>
            </a:r>
          </a:p>
        </p:txBody>
      </p:sp>
      <p:pic>
        <p:nvPicPr>
          <p:cNvPr id="6" name="Picture 10">
            <a:extLst>
              <a:ext uri="{FF2B5EF4-FFF2-40B4-BE49-F238E27FC236}">
                <a16:creationId xmlns:a16="http://schemas.microsoft.com/office/drawing/2014/main" id="{6022659E-1F56-4D57-B735-FD27A0899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8390" y="3882685"/>
            <a:ext cx="916029" cy="897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FB83472A-D30B-4961-A526-DB10EF5B49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047" y="3883133"/>
            <a:ext cx="908333" cy="897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79055677-DDC6-49F9-B2A5-CA4BD85535D9}"/>
              </a:ext>
            </a:extLst>
          </p:cNvPr>
          <p:cNvCxnSpPr>
            <a:cxnSpLocks/>
          </p:cNvCxnSpPr>
          <p:nvPr/>
        </p:nvCxnSpPr>
        <p:spPr>
          <a:xfrm>
            <a:off x="3538025" y="4331647"/>
            <a:ext cx="160295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69433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8"/>
          <p:cNvSpPr txBox="1">
            <a:spLocks noGrp="1"/>
          </p:cNvSpPr>
          <p:nvPr>
            <p:ph type="title"/>
          </p:nvPr>
        </p:nvSpPr>
        <p:spPr>
          <a:xfrm>
            <a:off x="713224" y="445025"/>
            <a:ext cx="447599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Backup – day 2</a:t>
            </a:r>
            <a:endParaRPr dirty="0"/>
          </a:p>
        </p:txBody>
      </p:sp>
      <p:pic>
        <p:nvPicPr>
          <p:cNvPr id="9" name="Picture 4" descr="La Salle URL for Android - APK Download">
            <a:extLst>
              <a:ext uri="{FF2B5EF4-FFF2-40B4-BE49-F238E27FC236}">
                <a16:creationId xmlns:a16="http://schemas.microsoft.com/office/drawing/2014/main" id="{30D1D181-C7C6-449D-B798-793016E819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0" y="4400550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284;p40">
            <a:extLst>
              <a:ext uri="{FF2B5EF4-FFF2-40B4-BE49-F238E27FC236}">
                <a16:creationId xmlns:a16="http://schemas.microsoft.com/office/drawing/2014/main" id="{EEE50844-50C8-4183-8586-04BE9FA5898B}"/>
              </a:ext>
            </a:extLst>
          </p:cNvPr>
          <p:cNvSpPr txBox="1">
            <a:spLocks/>
          </p:cNvSpPr>
          <p:nvPr/>
        </p:nvSpPr>
        <p:spPr>
          <a:xfrm>
            <a:off x="617560" y="1017725"/>
            <a:ext cx="4953458" cy="1367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r>
              <a:rPr lang="en-US" sz="1400" b="1" dirty="0">
                <a:solidFill>
                  <a:schemeClr val="dk2"/>
                </a:solidFill>
                <a:latin typeface="Montserrat"/>
                <a:sym typeface="Montserrat"/>
              </a:rPr>
              <a:t>Convolutions</a:t>
            </a:r>
          </a:p>
          <a:p>
            <a:pPr marL="285750" indent="-285750" algn="l">
              <a:buFontTx/>
              <a:buChar char="-"/>
            </a:pPr>
            <a:r>
              <a:rPr lang="en-US" sz="1400" b="1" dirty="0">
                <a:solidFill>
                  <a:schemeClr val="dk2"/>
                </a:solidFill>
                <a:latin typeface="Montserrat"/>
                <a:sym typeface="Montserrat"/>
              </a:rPr>
              <a:t>1D: </a:t>
            </a:r>
            <a:r>
              <a:rPr lang="en-US" sz="1400" dirty="0">
                <a:solidFill>
                  <a:schemeClr val="dk2"/>
                </a:solidFill>
                <a:latin typeface="Montserrat"/>
                <a:sym typeface="Montserrat"/>
              </a:rPr>
              <a:t>Between vectors and 1D kernel</a:t>
            </a:r>
          </a:p>
          <a:p>
            <a:pPr marL="285750" indent="-285750" algn="l">
              <a:buFontTx/>
              <a:buChar char="-"/>
            </a:pPr>
            <a:endParaRPr lang="en-US" sz="1400" dirty="0">
              <a:solidFill>
                <a:schemeClr val="dk2"/>
              </a:solidFill>
              <a:latin typeface="Montserrat"/>
              <a:sym typeface="Montserrat"/>
            </a:endParaRPr>
          </a:p>
          <a:p>
            <a:pPr marL="285750" indent="-285750" algn="l">
              <a:buFontTx/>
              <a:buChar char="-"/>
            </a:pPr>
            <a:endParaRPr lang="en-US" sz="1400" dirty="0">
              <a:solidFill>
                <a:schemeClr val="dk2"/>
              </a:solidFill>
              <a:latin typeface="Montserrat"/>
              <a:sym typeface="Montserrat"/>
            </a:endParaRPr>
          </a:p>
          <a:p>
            <a:pPr marL="285750" indent="-285750" algn="l">
              <a:buFontTx/>
              <a:buChar char="-"/>
            </a:pPr>
            <a:r>
              <a:rPr lang="en-US" sz="1400" b="1" dirty="0">
                <a:solidFill>
                  <a:schemeClr val="dk2"/>
                </a:solidFill>
                <a:latin typeface="Montserrat"/>
                <a:sym typeface="Montserrat"/>
              </a:rPr>
              <a:t>2D: </a:t>
            </a:r>
            <a:r>
              <a:rPr lang="en-US" sz="1400" dirty="0">
                <a:solidFill>
                  <a:schemeClr val="dk2"/>
                </a:solidFill>
                <a:latin typeface="Montserrat"/>
                <a:sym typeface="Montserrat"/>
              </a:rPr>
              <a:t>Images and 2D (matrix) kernel</a:t>
            </a:r>
            <a:endParaRPr lang="en-US" sz="1400" dirty="0">
              <a:solidFill>
                <a:schemeClr val="dk2"/>
              </a:solidFill>
              <a:latin typeface="Montserrat"/>
            </a:endParaRPr>
          </a:p>
          <a:p>
            <a:pPr marL="0" indent="0" algn="l"/>
            <a:endParaRPr lang="en-US" sz="1400" dirty="0">
              <a:solidFill>
                <a:schemeClr val="dk2"/>
              </a:solidFill>
              <a:latin typeface="Montserrat"/>
            </a:endParaRPr>
          </a:p>
          <a:p>
            <a:pPr marL="0" indent="0" algn="l"/>
            <a:endParaRPr lang="en-US" sz="1400" dirty="0">
              <a:solidFill>
                <a:schemeClr val="dk2"/>
              </a:solidFill>
              <a:latin typeface="Montserrat"/>
            </a:endParaRPr>
          </a:p>
          <a:p>
            <a:pPr marL="0" indent="0" algn="l"/>
            <a:endParaRPr lang="en-US" sz="1400" dirty="0">
              <a:solidFill>
                <a:schemeClr val="dk2"/>
              </a:solidFill>
              <a:latin typeface="Montserrat"/>
            </a:endParaRPr>
          </a:p>
        </p:txBody>
      </p:sp>
      <p:graphicFrame>
        <p:nvGraphicFramePr>
          <p:cNvPr id="5" name="Tabla 2">
            <a:extLst>
              <a:ext uri="{FF2B5EF4-FFF2-40B4-BE49-F238E27FC236}">
                <a16:creationId xmlns:a16="http://schemas.microsoft.com/office/drawing/2014/main" id="{E5A9AF23-7184-4A8C-9427-1DBC63644FBD}"/>
              </a:ext>
            </a:extLst>
          </p:cNvPr>
          <p:cNvGraphicFramePr>
            <a:graphicFrameLocks noGrp="1"/>
          </p:cNvGraphicFramePr>
          <p:nvPr/>
        </p:nvGraphicFramePr>
        <p:xfrm>
          <a:off x="4747891" y="731375"/>
          <a:ext cx="4348380" cy="304800"/>
        </p:xfrm>
        <a:graphic>
          <a:graphicData uri="http://schemas.openxmlformats.org/drawingml/2006/table">
            <a:tbl>
              <a:tblPr firstRow="1" bandRow="1">
                <a:tableStyleId>{5690B9E0-E7DB-4005-9A57-2074F94DBAF3}</a:tableStyleId>
              </a:tblPr>
              <a:tblGrid>
                <a:gridCol w="434838">
                  <a:extLst>
                    <a:ext uri="{9D8B030D-6E8A-4147-A177-3AD203B41FA5}">
                      <a16:colId xmlns:a16="http://schemas.microsoft.com/office/drawing/2014/main" val="566499054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1343820892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2407858252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497765808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1263308618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1917219284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3893620111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653587576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4254949322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139641424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2761664"/>
                  </a:ext>
                </a:extLst>
              </a:tr>
            </a:tbl>
          </a:graphicData>
        </a:graphic>
      </p:graphicFrame>
      <p:graphicFrame>
        <p:nvGraphicFramePr>
          <p:cNvPr id="6" name="Tabla 2">
            <a:extLst>
              <a:ext uri="{FF2B5EF4-FFF2-40B4-BE49-F238E27FC236}">
                <a16:creationId xmlns:a16="http://schemas.microsoft.com/office/drawing/2014/main" id="{BDF9CB7D-C607-4E81-AADA-4D31BF2E1C5E}"/>
              </a:ext>
            </a:extLst>
          </p:cNvPr>
          <p:cNvGraphicFramePr>
            <a:graphicFrameLocks noGrp="1"/>
          </p:cNvGraphicFramePr>
          <p:nvPr/>
        </p:nvGraphicFramePr>
        <p:xfrm>
          <a:off x="5189220" y="731375"/>
          <a:ext cx="1304514" cy="304800"/>
        </p:xfrm>
        <a:graphic>
          <a:graphicData uri="http://schemas.openxmlformats.org/drawingml/2006/table">
            <a:tbl>
              <a:tblPr firstRow="1" bandRow="1">
                <a:tableStyleId>{5690B9E0-E7DB-4005-9A57-2074F94DBAF3}</a:tableStyleId>
              </a:tblPr>
              <a:tblGrid>
                <a:gridCol w="434838">
                  <a:extLst>
                    <a:ext uri="{9D8B030D-6E8A-4147-A177-3AD203B41FA5}">
                      <a16:colId xmlns:a16="http://schemas.microsoft.com/office/drawing/2014/main" val="566499054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1343820892"/>
                    </a:ext>
                  </a:extLst>
                </a:gridCol>
                <a:gridCol w="434838">
                  <a:extLst>
                    <a:ext uri="{9D8B030D-6E8A-4147-A177-3AD203B41FA5}">
                      <a16:colId xmlns:a16="http://schemas.microsoft.com/office/drawing/2014/main" val="24078582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72761664"/>
                  </a:ext>
                </a:extLst>
              </a:tr>
            </a:tbl>
          </a:graphicData>
        </a:graphic>
      </p:graphicFrame>
      <p:graphicFrame>
        <p:nvGraphicFramePr>
          <p:cNvPr id="7" name="Tabla 2">
            <a:extLst>
              <a:ext uri="{FF2B5EF4-FFF2-40B4-BE49-F238E27FC236}">
                <a16:creationId xmlns:a16="http://schemas.microsoft.com/office/drawing/2014/main" id="{A1A6D163-085D-4BE3-BD9B-3FAAB390A553}"/>
              </a:ext>
            </a:extLst>
          </p:cNvPr>
          <p:cNvGraphicFramePr>
            <a:graphicFrameLocks noGrp="1"/>
          </p:cNvGraphicFramePr>
          <p:nvPr/>
        </p:nvGraphicFramePr>
        <p:xfrm>
          <a:off x="5571018" y="1304075"/>
          <a:ext cx="2372928" cy="304800"/>
        </p:xfrm>
        <a:graphic>
          <a:graphicData uri="http://schemas.openxmlformats.org/drawingml/2006/table">
            <a:tbl>
              <a:tblPr firstRow="1" bandRow="1">
                <a:tableStyleId>{5690B9E0-E7DB-4005-9A57-2074F94DBAF3}</a:tableStyleId>
              </a:tblPr>
              <a:tblGrid>
                <a:gridCol w="395488">
                  <a:extLst>
                    <a:ext uri="{9D8B030D-6E8A-4147-A177-3AD203B41FA5}">
                      <a16:colId xmlns:a16="http://schemas.microsoft.com/office/drawing/2014/main" val="566499054"/>
                    </a:ext>
                  </a:extLst>
                </a:gridCol>
                <a:gridCol w="395488">
                  <a:extLst>
                    <a:ext uri="{9D8B030D-6E8A-4147-A177-3AD203B41FA5}">
                      <a16:colId xmlns:a16="http://schemas.microsoft.com/office/drawing/2014/main" val="3548843485"/>
                    </a:ext>
                  </a:extLst>
                </a:gridCol>
                <a:gridCol w="395488">
                  <a:extLst>
                    <a:ext uri="{9D8B030D-6E8A-4147-A177-3AD203B41FA5}">
                      <a16:colId xmlns:a16="http://schemas.microsoft.com/office/drawing/2014/main" val="201820255"/>
                    </a:ext>
                  </a:extLst>
                </a:gridCol>
                <a:gridCol w="395488">
                  <a:extLst>
                    <a:ext uri="{9D8B030D-6E8A-4147-A177-3AD203B41FA5}">
                      <a16:colId xmlns:a16="http://schemas.microsoft.com/office/drawing/2014/main" val="1145134563"/>
                    </a:ext>
                  </a:extLst>
                </a:gridCol>
                <a:gridCol w="395488">
                  <a:extLst>
                    <a:ext uri="{9D8B030D-6E8A-4147-A177-3AD203B41FA5}">
                      <a16:colId xmlns:a16="http://schemas.microsoft.com/office/drawing/2014/main" val="1027914252"/>
                    </a:ext>
                  </a:extLst>
                </a:gridCol>
                <a:gridCol w="395488">
                  <a:extLst>
                    <a:ext uri="{9D8B030D-6E8A-4147-A177-3AD203B41FA5}">
                      <a16:colId xmlns:a16="http://schemas.microsoft.com/office/drawing/2014/main" val="314306578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>
                          <a:solidFill>
                            <a:srgbClr val="FF0000"/>
                          </a:solidFill>
                        </a:rPr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>
                          <a:solidFill>
                            <a:srgbClr val="FF0000"/>
                          </a:solidFill>
                        </a:rPr>
                        <a:t>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>
                          <a:solidFill>
                            <a:srgbClr val="FF0000"/>
                          </a:solidFill>
                        </a:rPr>
                        <a:t>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2761664"/>
                  </a:ext>
                </a:extLst>
              </a:tr>
            </a:tbl>
          </a:graphicData>
        </a:graphic>
      </p:graphicFrame>
      <p:graphicFrame>
        <p:nvGraphicFramePr>
          <p:cNvPr id="8" name="Tabla 2">
            <a:extLst>
              <a:ext uri="{FF2B5EF4-FFF2-40B4-BE49-F238E27FC236}">
                <a16:creationId xmlns:a16="http://schemas.microsoft.com/office/drawing/2014/main" id="{292B753D-7089-4A22-9139-82E675CB8B3A}"/>
              </a:ext>
            </a:extLst>
          </p:cNvPr>
          <p:cNvGraphicFramePr>
            <a:graphicFrameLocks noGrp="1"/>
          </p:cNvGraphicFramePr>
          <p:nvPr/>
        </p:nvGraphicFramePr>
        <p:xfrm>
          <a:off x="5571018" y="1737695"/>
          <a:ext cx="2372928" cy="304800"/>
        </p:xfrm>
        <a:graphic>
          <a:graphicData uri="http://schemas.openxmlformats.org/drawingml/2006/table">
            <a:tbl>
              <a:tblPr firstRow="1" bandRow="1">
                <a:tableStyleId>{5690B9E0-E7DB-4005-9A57-2074F94DBAF3}</a:tableStyleId>
              </a:tblPr>
              <a:tblGrid>
                <a:gridCol w="395488">
                  <a:extLst>
                    <a:ext uri="{9D8B030D-6E8A-4147-A177-3AD203B41FA5}">
                      <a16:colId xmlns:a16="http://schemas.microsoft.com/office/drawing/2014/main" val="566499054"/>
                    </a:ext>
                  </a:extLst>
                </a:gridCol>
                <a:gridCol w="395488">
                  <a:extLst>
                    <a:ext uri="{9D8B030D-6E8A-4147-A177-3AD203B41FA5}">
                      <a16:colId xmlns:a16="http://schemas.microsoft.com/office/drawing/2014/main" val="3548843485"/>
                    </a:ext>
                  </a:extLst>
                </a:gridCol>
                <a:gridCol w="395488">
                  <a:extLst>
                    <a:ext uri="{9D8B030D-6E8A-4147-A177-3AD203B41FA5}">
                      <a16:colId xmlns:a16="http://schemas.microsoft.com/office/drawing/2014/main" val="201820255"/>
                    </a:ext>
                  </a:extLst>
                </a:gridCol>
                <a:gridCol w="395488">
                  <a:extLst>
                    <a:ext uri="{9D8B030D-6E8A-4147-A177-3AD203B41FA5}">
                      <a16:colId xmlns:a16="http://schemas.microsoft.com/office/drawing/2014/main" val="1145134563"/>
                    </a:ext>
                  </a:extLst>
                </a:gridCol>
                <a:gridCol w="395488">
                  <a:extLst>
                    <a:ext uri="{9D8B030D-6E8A-4147-A177-3AD203B41FA5}">
                      <a16:colId xmlns:a16="http://schemas.microsoft.com/office/drawing/2014/main" val="1027914252"/>
                    </a:ext>
                  </a:extLst>
                </a:gridCol>
                <a:gridCol w="395488">
                  <a:extLst>
                    <a:ext uri="{9D8B030D-6E8A-4147-A177-3AD203B41FA5}">
                      <a16:colId xmlns:a16="http://schemas.microsoft.com/office/drawing/2014/main" val="314306578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2761664"/>
                  </a:ext>
                </a:extLst>
              </a:tr>
            </a:tbl>
          </a:graphicData>
        </a:graphic>
      </p:graphicFrame>
      <p:graphicFrame>
        <p:nvGraphicFramePr>
          <p:cNvPr id="18" name="Tabla 3">
            <a:extLst>
              <a:ext uri="{FF2B5EF4-FFF2-40B4-BE49-F238E27FC236}">
                <a16:creationId xmlns:a16="http://schemas.microsoft.com/office/drawing/2014/main" id="{756E1BD8-56F3-48C7-A229-E70CE71D41D5}"/>
              </a:ext>
            </a:extLst>
          </p:cNvPr>
          <p:cNvGraphicFramePr>
            <a:graphicFrameLocks noGrp="1"/>
          </p:cNvGraphicFramePr>
          <p:nvPr/>
        </p:nvGraphicFramePr>
        <p:xfrm>
          <a:off x="2533464" y="2721820"/>
          <a:ext cx="1306748" cy="1112520"/>
        </p:xfrm>
        <a:graphic>
          <a:graphicData uri="http://schemas.openxmlformats.org/drawingml/2006/table">
            <a:tbl>
              <a:tblPr firstRow="1" bandRow="1">
                <a:tableStyleId>{5690B9E0-E7DB-4005-9A57-2074F94DBAF3}</a:tableStyleId>
              </a:tblPr>
              <a:tblGrid>
                <a:gridCol w="435890">
                  <a:extLst>
                    <a:ext uri="{9D8B030D-6E8A-4147-A177-3AD203B41FA5}">
                      <a16:colId xmlns:a16="http://schemas.microsoft.com/office/drawing/2014/main" val="3162733628"/>
                    </a:ext>
                  </a:extLst>
                </a:gridCol>
                <a:gridCol w="435429">
                  <a:extLst>
                    <a:ext uri="{9D8B030D-6E8A-4147-A177-3AD203B41FA5}">
                      <a16:colId xmlns:a16="http://schemas.microsoft.com/office/drawing/2014/main" val="2269942011"/>
                    </a:ext>
                  </a:extLst>
                </a:gridCol>
                <a:gridCol w="435429">
                  <a:extLst>
                    <a:ext uri="{9D8B030D-6E8A-4147-A177-3AD203B41FA5}">
                      <a16:colId xmlns:a16="http://schemas.microsoft.com/office/drawing/2014/main" val="27829812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-1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1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5601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-2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2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52476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-1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1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5443984"/>
                  </a:ext>
                </a:extLst>
              </a:tr>
            </a:tbl>
          </a:graphicData>
        </a:graphic>
      </p:graphicFrame>
      <p:graphicFrame>
        <p:nvGraphicFramePr>
          <p:cNvPr id="19" name="Tabla 3">
            <a:extLst>
              <a:ext uri="{FF2B5EF4-FFF2-40B4-BE49-F238E27FC236}">
                <a16:creationId xmlns:a16="http://schemas.microsoft.com/office/drawing/2014/main" id="{8871A166-632D-4ED2-9493-4BD9A8E8B13E}"/>
              </a:ext>
            </a:extLst>
          </p:cNvPr>
          <p:cNvGraphicFramePr>
            <a:graphicFrameLocks noGrp="1"/>
          </p:cNvGraphicFramePr>
          <p:nvPr/>
        </p:nvGraphicFramePr>
        <p:xfrm>
          <a:off x="3998265" y="2721820"/>
          <a:ext cx="1306748" cy="1112520"/>
        </p:xfrm>
        <a:graphic>
          <a:graphicData uri="http://schemas.openxmlformats.org/drawingml/2006/table">
            <a:tbl>
              <a:tblPr firstRow="1" bandRow="1">
                <a:tableStyleId>{5690B9E0-E7DB-4005-9A57-2074F94DBAF3}</a:tableStyleId>
              </a:tblPr>
              <a:tblGrid>
                <a:gridCol w="435890">
                  <a:extLst>
                    <a:ext uri="{9D8B030D-6E8A-4147-A177-3AD203B41FA5}">
                      <a16:colId xmlns:a16="http://schemas.microsoft.com/office/drawing/2014/main" val="3162733628"/>
                    </a:ext>
                  </a:extLst>
                </a:gridCol>
                <a:gridCol w="435429">
                  <a:extLst>
                    <a:ext uri="{9D8B030D-6E8A-4147-A177-3AD203B41FA5}">
                      <a16:colId xmlns:a16="http://schemas.microsoft.com/office/drawing/2014/main" val="2269942011"/>
                    </a:ext>
                  </a:extLst>
                </a:gridCol>
                <a:gridCol w="435429">
                  <a:extLst>
                    <a:ext uri="{9D8B030D-6E8A-4147-A177-3AD203B41FA5}">
                      <a16:colId xmlns:a16="http://schemas.microsoft.com/office/drawing/2014/main" val="27829812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2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1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5601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0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52476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-1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-2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-1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5443984"/>
                  </a:ext>
                </a:extLst>
              </a:tr>
            </a:tbl>
          </a:graphicData>
        </a:graphic>
      </p:graphicFrame>
      <p:sp>
        <p:nvSpPr>
          <p:cNvPr id="20" name="Google Shape;284;p40">
            <a:extLst>
              <a:ext uri="{FF2B5EF4-FFF2-40B4-BE49-F238E27FC236}">
                <a16:creationId xmlns:a16="http://schemas.microsoft.com/office/drawing/2014/main" id="{59E634A4-FD89-426D-A2D6-BAB33244EF5E}"/>
              </a:ext>
            </a:extLst>
          </p:cNvPr>
          <p:cNvSpPr txBox="1">
            <a:spLocks/>
          </p:cNvSpPr>
          <p:nvPr/>
        </p:nvSpPr>
        <p:spPr>
          <a:xfrm>
            <a:off x="2959430" y="3815253"/>
            <a:ext cx="444472" cy="364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r>
              <a:rPr lang="en-US" sz="1400" dirty="0">
                <a:solidFill>
                  <a:schemeClr val="dk2"/>
                </a:solidFill>
                <a:latin typeface="Montserrat"/>
                <a:sym typeface="Montserrat"/>
              </a:rPr>
              <a:t>Gx</a:t>
            </a:r>
            <a:endParaRPr lang="en-US" sz="800" dirty="0">
              <a:solidFill>
                <a:schemeClr val="dk2"/>
              </a:solidFill>
              <a:latin typeface="Montserrat"/>
            </a:endParaRPr>
          </a:p>
        </p:txBody>
      </p:sp>
      <p:sp>
        <p:nvSpPr>
          <p:cNvPr id="21" name="Google Shape;284;p40">
            <a:extLst>
              <a:ext uri="{FF2B5EF4-FFF2-40B4-BE49-F238E27FC236}">
                <a16:creationId xmlns:a16="http://schemas.microsoft.com/office/drawing/2014/main" id="{203CB901-2740-49B4-9BC7-D858A07EF657}"/>
              </a:ext>
            </a:extLst>
          </p:cNvPr>
          <p:cNvSpPr txBox="1">
            <a:spLocks/>
          </p:cNvSpPr>
          <p:nvPr/>
        </p:nvSpPr>
        <p:spPr>
          <a:xfrm>
            <a:off x="4429403" y="3815253"/>
            <a:ext cx="444472" cy="364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r>
              <a:rPr lang="en-US" sz="1400" dirty="0" err="1">
                <a:solidFill>
                  <a:schemeClr val="dk2"/>
                </a:solidFill>
                <a:latin typeface="Montserrat"/>
                <a:sym typeface="Montserrat"/>
              </a:rPr>
              <a:t>Gy</a:t>
            </a:r>
            <a:endParaRPr lang="en-US" sz="800" dirty="0">
              <a:solidFill>
                <a:schemeClr val="dk2"/>
              </a:solidFill>
              <a:latin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23681542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La Salle URL for Android - APK Download">
            <a:extLst>
              <a:ext uri="{FF2B5EF4-FFF2-40B4-BE49-F238E27FC236}">
                <a16:creationId xmlns:a16="http://schemas.microsoft.com/office/drawing/2014/main" id="{5B228BD3-A51E-41CA-BC66-19015E77B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0" y="4400550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320;p44">
            <a:extLst>
              <a:ext uri="{FF2B5EF4-FFF2-40B4-BE49-F238E27FC236}">
                <a16:creationId xmlns:a16="http://schemas.microsoft.com/office/drawing/2014/main" id="{FA4E0A82-289C-45D2-8A01-6097904CC35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07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dirty="0"/>
              <a:t>LSTM – Example </a:t>
            </a:r>
            <a:endParaRPr dirty="0"/>
          </a:p>
        </p:txBody>
      </p:sp>
      <p:sp>
        <p:nvSpPr>
          <p:cNvPr id="10" name="Google Shape;284;p40">
            <a:extLst>
              <a:ext uri="{FF2B5EF4-FFF2-40B4-BE49-F238E27FC236}">
                <a16:creationId xmlns:a16="http://schemas.microsoft.com/office/drawing/2014/main" id="{4080EC44-89A8-4B25-93B2-FBE375E1F4C3}"/>
              </a:ext>
            </a:extLst>
          </p:cNvPr>
          <p:cNvSpPr txBox="1">
            <a:spLocks/>
          </p:cNvSpPr>
          <p:nvPr/>
        </p:nvSpPr>
        <p:spPr>
          <a:xfrm>
            <a:off x="713224" y="1017725"/>
            <a:ext cx="8050947" cy="1029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r>
              <a:rPr lang="en-US" sz="1400" dirty="0">
                <a:solidFill>
                  <a:schemeClr val="dk2"/>
                </a:solidFill>
                <a:latin typeface="Montserrat"/>
                <a:sym typeface="Montserrat"/>
              </a:rPr>
              <a:t>This is happening because we only performed the operation. Same happened to convolution examples: Although we firstly performed convolution, we needed to use a </a:t>
            </a:r>
            <a:r>
              <a:rPr lang="en-US" sz="1400" b="1" dirty="0">
                <a:solidFill>
                  <a:schemeClr val="dk2"/>
                </a:solidFill>
                <a:latin typeface="Montserrat"/>
                <a:sym typeface="Montserrat"/>
              </a:rPr>
              <a:t>model</a:t>
            </a:r>
            <a:r>
              <a:rPr lang="en-US" sz="1400" dirty="0">
                <a:solidFill>
                  <a:schemeClr val="dk2"/>
                </a:solidFill>
                <a:latin typeface="Montserrat"/>
                <a:sym typeface="Montserrat"/>
              </a:rPr>
              <a:t> with a </a:t>
            </a:r>
            <a:r>
              <a:rPr lang="en-US" sz="1400" b="1" dirty="0">
                <a:solidFill>
                  <a:schemeClr val="dk2"/>
                </a:solidFill>
                <a:latin typeface="Montserrat"/>
                <a:sym typeface="Montserrat"/>
              </a:rPr>
              <a:t>proper output</a:t>
            </a:r>
            <a:r>
              <a:rPr lang="en-US" sz="1400" dirty="0">
                <a:solidFill>
                  <a:schemeClr val="dk2"/>
                </a:solidFill>
                <a:latin typeface="Montserrat"/>
                <a:sym typeface="Montserrat"/>
              </a:rPr>
              <a:t> to extract the knowledge from the data and get the results we were looking for.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6D82C43-6FF6-4EC7-907B-CB1D3C1C3B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8737" y="2105473"/>
            <a:ext cx="3414864" cy="1528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0">
            <a:extLst>
              <a:ext uri="{FF2B5EF4-FFF2-40B4-BE49-F238E27FC236}">
                <a16:creationId xmlns:a16="http://schemas.microsoft.com/office/drawing/2014/main" id="{3B4F7D90-B10A-4A16-8544-2F07E1411A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7833" y="3791017"/>
            <a:ext cx="922080" cy="903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9CF2CBA5-AE09-45EA-BCD4-79D2A396B8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8737" y="3787417"/>
            <a:ext cx="922079" cy="911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377D90FA-566A-4B42-876D-15ED131FAAFC}"/>
              </a:ext>
            </a:extLst>
          </p:cNvPr>
          <p:cNvCxnSpPr>
            <a:cxnSpLocks/>
          </p:cNvCxnSpPr>
          <p:nvPr/>
        </p:nvCxnSpPr>
        <p:spPr>
          <a:xfrm>
            <a:off x="3709817" y="4224841"/>
            <a:ext cx="107901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982160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La Salle URL for Android - APK Download">
            <a:extLst>
              <a:ext uri="{FF2B5EF4-FFF2-40B4-BE49-F238E27FC236}">
                <a16:creationId xmlns:a16="http://schemas.microsoft.com/office/drawing/2014/main" id="{5B228BD3-A51E-41CA-BC66-19015E77B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0" y="4400550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320;p44">
            <a:extLst>
              <a:ext uri="{FF2B5EF4-FFF2-40B4-BE49-F238E27FC236}">
                <a16:creationId xmlns:a16="http://schemas.microsoft.com/office/drawing/2014/main" id="{FA4E0A82-289C-45D2-8A01-6097904CC35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07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dirty="0"/>
              <a:t>LSTM – Example </a:t>
            </a:r>
            <a:endParaRPr dirty="0"/>
          </a:p>
        </p:txBody>
      </p:sp>
      <p:sp>
        <p:nvSpPr>
          <p:cNvPr id="10" name="Google Shape;284;p40">
            <a:extLst>
              <a:ext uri="{FF2B5EF4-FFF2-40B4-BE49-F238E27FC236}">
                <a16:creationId xmlns:a16="http://schemas.microsoft.com/office/drawing/2014/main" id="{4080EC44-89A8-4B25-93B2-FBE375E1F4C3}"/>
              </a:ext>
            </a:extLst>
          </p:cNvPr>
          <p:cNvSpPr txBox="1">
            <a:spLocks/>
          </p:cNvSpPr>
          <p:nvPr/>
        </p:nvSpPr>
        <p:spPr>
          <a:xfrm>
            <a:off x="713224" y="1017725"/>
            <a:ext cx="8050947" cy="1029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r>
              <a:rPr lang="en-US" sz="1400" dirty="0">
                <a:solidFill>
                  <a:schemeClr val="dk2"/>
                </a:solidFill>
                <a:latin typeface="Montserrat"/>
                <a:sym typeface="Montserrat"/>
              </a:rPr>
              <a:t>This is happening because we only performed the operation. Same happened to convolution examples: Although we firstly performed convolution, we needed to use a </a:t>
            </a:r>
            <a:r>
              <a:rPr lang="en-US" sz="1400" b="1" dirty="0">
                <a:solidFill>
                  <a:schemeClr val="dk2"/>
                </a:solidFill>
                <a:latin typeface="Montserrat"/>
                <a:sym typeface="Montserrat"/>
              </a:rPr>
              <a:t>model</a:t>
            </a:r>
            <a:r>
              <a:rPr lang="en-US" sz="1400" dirty="0">
                <a:solidFill>
                  <a:schemeClr val="dk2"/>
                </a:solidFill>
                <a:latin typeface="Montserrat"/>
                <a:sym typeface="Montserrat"/>
              </a:rPr>
              <a:t> with a </a:t>
            </a:r>
            <a:r>
              <a:rPr lang="en-US" sz="1400" b="1" dirty="0">
                <a:solidFill>
                  <a:schemeClr val="dk2"/>
                </a:solidFill>
                <a:latin typeface="Montserrat"/>
                <a:sym typeface="Montserrat"/>
              </a:rPr>
              <a:t>proper output</a:t>
            </a:r>
            <a:r>
              <a:rPr lang="en-US" sz="1400" dirty="0">
                <a:solidFill>
                  <a:schemeClr val="dk2"/>
                </a:solidFill>
                <a:latin typeface="Montserrat"/>
                <a:sym typeface="Montserrat"/>
              </a:rPr>
              <a:t> to extract the knowledge from the data and get the results we were looking for.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27CA1BC1-ED00-48A6-A7A3-FDE2D14EC5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658" t="15394" r="21349" b="75061"/>
          <a:stretch/>
        </p:blipFill>
        <p:spPr bwMode="auto">
          <a:xfrm>
            <a:off x="3009341" y="2489982"/>
            <a:ext cx="2399687" cy="1497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Google Shape;461;p52">
            <a:extLst>
              <a:ext uri="{FF2B5EF4-FFF2-40B4-BE49-F238E27FC236}">
                <a16:creationId xmlns:a16="http://schemas.microsoft.com/office/drawing/2014/main" id="{34603FE2-9A87-4497-A4C2-51C72113F1F4}"/>
              </a:ext>
            </a:extLst>
          </p:cNvPr>
          <p:cNvSpPr txBox="1">
            <a:spLocks/>
          </p:cNvSpPr>
          <p:nvPr/>
        </p:nvSpPr>
        <p:spPr>
          <a:xfrm>
            <a:off x="2059229" y="4279117"/>
            <a:ext cx="866851" cy="35955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000" dirty="0">
                <a:latin typeface="Montserrat" panose="00000500000000000000" pitchFamily="2" charset="0"/>
              </a:rPr>
              <a:t>Input cells</a:t>
            </a:r>
          </a:p>
        </p:txBody>
      </p:sp>
      <p:sp>
        <p:nvSpPr>
          <p:cNvPr id="23" name="Rectángulo: esquinas redondeadas 22">
            <a:extLst>
              <a:ext uri="{FF2B5EF4-FFF2-40B4-BE49-F238E27FC236}">
                <a16:creationId xmlns:a16="http://schemas.microsoft.com/office/drawing/2014/main" id="{C4DA0338-E905-49ED-A34E-10E270C89B34}"/>
              </a:ext>
            </a:extLst>
          </p:cNvPr>
          <p:cNvSpPr/>
          <p:nvPr/>
        </p:nvSpPr>
        <p:spPr>
          <a:xfrm>
            <a:off x="3334043" y="2820573"/>
            <a:ext cx="297437" cy="1118380"/>
          </a:xfrm>
          <a:prstGeom prst="roundRect">
            <a:avLst/>
          </a:prstGeom>
          <a:noFill/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24" name="Conector recto de flecha 23">
            <a:extLst>
              <a:ext uri="{FF2B5EF4-FFF2-40B4-BE49-F238E27FC236}">
                <a16:creationId xmlns:a16="http://schemas.microsoft.com/office/drawing/2014/main" id="{AC7F096D-F580-4464-A465-A50D2FAD64F3}"/>
              </a:ext>
            </a:extLst>
          </p:cNvPr>
          <p:cNvCxnSpPr>
            <a:cxnSpLocks/>
          </p:cNvCxnSpPr>
          <p:nvPr/>
        </p:nvCxnSpPr>
        <p:spPr>
          <a:xfrm flipV="1">
            <a:off x="2674266" y="3875649"/>
            <a:ext cx="628124" cy="435889"/>
          </a:xfrm>
          <a:prstGeom prst="straightConnector1">
            <a:avLst/>
          </a:prstGeom>
          <a:ln>
            <a:solidFill>
              <a:srgbClr val="FFCC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784906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La Salle URL for Android - APK Download">
            <a:extLst>
              <a:ext uri="{FF2B5EF4-FFF2-40B4-BE49-F238E27FC236}">
                <a16:creationId xmlns:a16="http://schemas.microsoft.com/office/drawing/2014/main" id="{5B228BD3-A51E-41CA-BC66-19015E77B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0" y="4400550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320;p44">
            <a:extLst>
              <a:ext uri="{FF2B5EF4-FFF2-40B4-BE49-F238E27FC236}">
                <a16:creationId xmlns:a16="http://schemas.microsoft.com/office/drawing/2014/main" id="{FA4E0A82-289C-45D2-8A01-6097904CC35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07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dirty="0"/>
              <a:t>LSTM – Example </a:t>
            </a:r>
            <a:endParaRPr dirty="0"/>
          </a:p>
        </p:txBody>
      </p:sp>
      <p:sp>
        <p:nvSpPr>
          <p:cNvPr id="10" name="Google Shape;284;p40">
            <a:extLst>
              <a:ext uri="{FF2B5EF4-FFF2-40B4-BE49-F238E27FC236}">
                <a16:creationId xmlns:a16="http://schemas.microsoft.com/office/drawing/2014/main" id="{4080EC44-89A8-4B25-93B2-FBE375E1F4C3}"/>
              </a:ext>
            </a:extLst>
          </p:cNvPr>
          <p:cNvSpPr txBox="1">
            <a:spLocks/>
          </p:cNvSpPr>
          <p:nvPr/>
        </p:nvSpPr>
        <p:spPr>
          <a:xfrm>
            <a:off x="713224" y="1017725"/>
            <a:ext cx="8050947" cy="1029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r>
              <a:rPr lang="en-US" sz="1400" dirty="0">
                <a:solidFill>
                  <a:schemeClr val="dk2"/>
                </a:solidFill>
                <a:latin typeface="Montserrat"/>
                <a:sym typeface="Montserrat"/>
              </a:rPr>
              <a:t>This is happening because we only performed the operation. Same happened to convolution examples: Although we firstly performed convolution, we needed to use a </a:t>
            </a:r>
            <a:r>
              <a:rPr lang="en-US" sz="1400" b="1" dirty="0">
                <a:solidFill>
                  <a:schemeClr val="dk2"/>
                </a:solidFill>
                <a:latin typeface="Montserrat"/>
                <a:sym typeface="Montserrat"/>
              </a:rPr>
              <a:t>model</a:t>
            </a:r>
            <a:r>
              <a:rPr lang="en-US" sz="1400" dirty="0">
                <a:solidFill>
                  <a:schemeClr val="dk2"/>
                </a:solidFill>
                <a:latin typeface="Montserrat"/>
                <a:sym typeface="Montserrat"/>
              </a:rPr>
              <a:t> with a </a:t>
            </a:r>
            <a:r>
              <a:rPr lang="en-US" sz="1400" b="1" dirty="0">
                <a:solidFill>
                  <a:schemeClr val="dk2"/>
                </a:solidFill>
                <a:latin typeface="Montserrat"/>
                <a:sym typeface="Montserrat"/>
              </a:rPr>
              <a:t>proper output</a:t>
            </a:r>
            <a:r>
              <a:rPr lang="en-US" sz="1400" dirty="0">
                <a:solidFill>
                  <a:schemeClr val="dk2"/>
                </a:solidFill>
                <a:latin typeface="Montserrat"/>
                <a:sym typeface="Montserrat"/>
              </a:rPr>
              <a:t> to extract the knowledge from the data and get the results we were looking for.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27CA1BC1-ED00-48A6-A7A3-FDE2D14EC5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658" t="15394" r="21349" b="75061"/>
          <a:stretch/>
        </p:blipFill>
        <p:spPr bwMode="auto">
          <a:xfrm>
            <a:off x="3009341" y="2489982"/>
            <a:ext cx="2399687" cy="1497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ángulo: esquinas redondeadas 22">
            <a:extLst>
              <a:ext uri="{FF2B5EF4-FFF2-40B4-BE49-F238E27FC236}">
                <a16:creationId xmlns:a16="http://schemas.microsoft.com/office/drawing/2014/main" id="{C4DA0338-E905-49ED-A34E-10E270C89B34}"/>
              </a:ext>
            </a:extLst>
          </p:cNvPr>
          <p:cNvSpPr/>
          <p:nvPr/>
        </p:nvSpPr>
        <p:spPr>
          <a:xfrm>
            <a:off x="3334043" y="2820573"/>
            <a:ext cx="297437" cy="1118380"/>
          </a:xfrm>
          <a:prstGeom prst="roundRect">
            <a:avLst/>
          </a:prstGeom>
          <a:noFill/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24" name="Conector recto de flecha 23">
            <a:extLst>
              <a:ext uri="{FF2B5EF4-FFF2-40B4-BE49-F238E27FC236}">
                <a16:creationId xmlns:a16="http://schemas.microsoft.com/office/drawing/2014/main" id="{AC7F096D-F580-4464-A465-A50D2FAD64F3}"/>
              </a:ext>
            </a:extLst>
          </p:cNvPr>
          <p:cNvCxnSpPr>
            <a:cxnSpLocks/>
          </p:cNvCxnSpPr>
          <p:nvPr/>
        </p:nvCxnSpPr>
        <p:spPr>
          <a:xfrm flipV="1">
            <a:off x="2674266" y="3875649"/>
            <a:ext cx="628124" cy="435889"/>
          </a:xfrm>
          <a:prstGeom prst="straightConnector1">
            <a:avLst/>
          </a:prstGeom>
          <a:ln>
            <a:solidFill>
              <a:srgbClr val="FFCC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Google Shape;461;p52">
            <a:extLst>
              <a:ext uri="{FF2B5EF4-FFF2-40B4-BE49-F238E27FC236}">
                <a16:creationId xmlns:a16="http://schemas.microsoft.com/office/drawing/2014/main" id="{24787351-8C4F-414D-83D2-34AFBAFED2FB}"/>
              </a:ext>
            </a:extLst>
          </p:cNvPr>
          <p:cNvSpPr txBox="1">
            <a:spLocks/>
          </p:cNvSpPr>
          <p:nvPr/>
        </p:nvSpPr>
        <p:spPr>
          <a:xfrm>
            <a:off x="5278635" y="4338917"/>
            <a:ext cx="1012874" cy="35955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000" dirty="0">
                <a:latin typeface="Montserrat" panose="00000500000000000000" pitchFamily="2" charset="0"/>
              </a:rPr>
              <a:t>Output cells</a:t>
            </a:r>
          </a:p>
        </p:txBody>
      </p:sp>
      <p:sp>
        <p:nvSpPr>
          <p:cNvPr id="29" name="Rectángulo: esquinas redondeadas 28">
            <a:extLst>
              <a:ext uri="{FF2B5EF4-FFF2-40B4-BE49-F238E27FC236}">
                <a16:creationId xmlns:a16="http://schemas.microsoft.com/office/drawing/2014/main" id="{69331A81-AB93-4247-A177-C64844A78CD4}"/>
              </a:ext>
            </a:extLst>
          </p:cNvPr>
          <p:cNvSpPr/>
          <p:nvPr/>
        </p:nvSpPr>
        <p:spPr>
          <a:xfrm>
            <a:off x="4484078" y="2815716"/>
            <a:ext cx="297437" cy="1118380"/>
          </a:xfrm>
          <a:prstGeom prst="roundRect">
            <a:avLst/>
          </a:prstGeom>
          <a:noFill/>
          <a:ln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30" name="Conector recto de flecha 29">
            <a:extLst>
              <a:ext uri="{FF2B5EF4-FFF2-40B4-BE49-F238E27FC236}">
                <a16:creationId xmlns:a16="http://schemas.microsoft.com/office/drawing/2014/main" id="{8B30A497-5329-4C10-9B14-8F171D77782B}"/>
              </a:ext>
            </a:extLst>
          </p:cNvPr>
          <p:cNvCxnSpPr>
            <a:cxnSpLocks/>
          </p:cNvCxnSpPr>
          <p:nvPr/>
        </p:nvCxnSpPr>
        <p:spPr>
          <a:xfrm flipH="1" flipV="1">
            <a:off x="4813168" y="3934096"/>
            <a:ext cx="930935" cy="466454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oogle Shape;461;p52">
            <a:extLst>
              <a:ext uri="{FF2B5EF4-FFF2-40B4-BE49-F238E27FC236}">
                <a16:creationId xmlns:a16="http://schemas.microsoft.com/office/drawing/2014/main" id="{A88E9E2E-66D4-4C01-B506-5CE8AA6A7DDA}"/>
              </a:ext>
            </a:extLst>
          </p:cNvPr>
          <p:cNvSpPr txBox="1">
            <a:spLocks/>
          </p:cNvSpPr>
          <p:nvPr/>
        </p:nvSpPr>
        <p:spPr>
          <a:xfrm>
            <a:off x="2059229" y="4279117"/>
            <a:ext cx="866851" cy="35955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000" dirty="0">
                <a:latin typeface="Montserrat" panose="00000500000000000000" pitchFamily="2" charset="0"/>
              </a:rPr>
              <a:t>Input cells</a:t>
            </a:r>
          </a:p>
        </p:txBody>
      </p:sp>
    </p:spTree>
    <p:extLst>
      <p:ext uri="{BB962C8B-B14F-4D97-AF65-F5344CB8AC3E}">
        <p14:creationId xmlns:p14="http://schemas.microsoft.com/office/powerpoint/2010/main" val="318425196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La Salle URL for Android - APK Download">
            <a:extLst>
              <a:ext uri="{FF2B5EF4-FFF2-40B4-BE49-F238E27FC236}">
                <a16:creationId xmlns:a16="http://schemas.microsoft.com/office/drawing/2014/main" id="{5B228BD3-A51E-41CA-BC66-19015E77B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0" y="4400550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320;p44">
            <a:extLst>
              <a:ext uri="{FF2B5EF4-FFF2-40B4-BE49-F238E27FC236}">
                <a16:creationId xmlns:a16="http://schemas.microsoft.com/office/drawing/2014/main" id="{FA4E0A82-289C-45D2-8A01-6097904CC35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07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dirty="0"/>
              <a:t>LSTM – Example </a:t>
            </a:r>
            <a:endParaRPr dirty="0"/>
          </a:p>
        </p:txBody>
      </p:sp>
      <p:sp>
        <p:nvSpPr>
          <p:cNvPr id="10" name="Google Shape;284;p40">
            <a:extLst>
              <a:ext uri="{FF2B5EF4-FFF2-40B4-BE49-F238E27FC236}">
                <a16:creationId xmlns:a16="http://schemas.microsoft.com/office/drawing/2014/main" id="{4080EC44-89A8-4B25-93B2-FBE375E1F4C3}"/>
              </a:ext>
            </a:extLst>
          </p:cNvPr>
          <p:cNvSpPr txBox="1">
            <a:spLocks/>
          </p:cNvSpPr>
          <p:nvPr/>
        </p:nvSpPr>
        <p:spPr>
          <a:xfrm>
            <a:off x="713224" y="1017725"/>
            <a:ext cx="8050947" cy="1029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r>
              <a:rPr lang="en-US" sz="1400" dirty="0">
                <a:solidFill>
                  <a:schemeClr val="dk2"/>
                </a:solidFill>
                <a:latin typeface="Montserrat"/>
                <a:sym typeface="Montserrat"/>
              </a:rPr>
              <a:t>This is happening because we only performed the operation. Same happened to convolution examples: Although we firstly performed convolution, we needed to use a </a:t>
            </a:r>
            <a:r>
              <a:rPr lang="en-US" sz="1400" b="1" dirty="0">
                <a:solidFill>
                  <a:schemeClr val="dk2"/>
                </a:solidFill>
                <a:latin typeface="Montserrat"/>
                <a:sym typeface="Montserrat"/>
              </a:rPr>
              <a:t>model</a:t>
            </a:r>
            <a:r>
              <a:rPr lang="en-US" sz="1400" dirty="0">
                <a:solidFill>
                  <a:schemeClr val="dk2"/>
                </a:solidFill>
                <a:latin typeface="Montserrat"/>
                <a:sym typeface="Montserrat"/>
              </a:rPr>
              <a:t> with a </a:t>
            </a:r>
            <a:r>
              <a:rPr lang="en-US" sz="1400" b="1" dirty="0">
                <a:solidFill>
                  <a:schemeClr val="dk2"/>
                </a:solidFill>
                <a:latin typeface="Montserrat"/>
                <a:sym typeface="Montserrat"/>
              </a:rPr>
              <a:t>proper output</a:t>
            </a:r>
            <a:r>
              <a:rPr lang="en-US" sz="1400" dirty="0">
                <a:solidFill>
                  <a:schemeClr val="dk2"/>
                </a:solidFill>
                <a:latin typeface="Montserrat"/>
                <a:sym typeface="Montserrat"/>
              </a:rPr>
              <a:t> to extract the knowledge from the data and get the results we were looking for.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27CA1BC1-ED00-48A6-A7A3-FDE2D14EC5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658" t="15394" r="21349" b="75061"/>
          <a:stretch/>
        </p:blipFill>
        <p:spPr bwMode="auto">
          <a:xfrm>
            <a:off x="3009341" y="2489982"/>
            <a:ext cx="2399687" cy="1497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ángulo: esquinas redondeadas 15">
            <a:extLst>
              <a:ext uri="{FF2B5EF4-FFF2-40B4-BE49-F238E27FC236}">
                <a16:creationId xmlns:a16="http://schemas.microsoft.com/office/drawing/2014/main" id="{1F6AEC81-E3BC-4D5E-8438-3A714BD400D5}"/>
              </a:ext>
            </a:extLst>
          </p:cNvPr>
          <p:cNvSpPr/>
          <p:nvPr/>
        </p:nvSpPr>
        <p:spPr>
          <a:xfrm>
            <a:off x="3685735" y="2820573"/>
            <a:ext cx="766690" cy="1118380"/>
          </a:xfrm>
          <a:prstGeom prst="roundRect">
            <a:avLst/>
          </a:prstGeom>
          <a:noFill/>
          <a:ln>
            <a:solidFill>
              <a:srgbClr val="00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20" name="Conector recto de flecha 19">
            <a:extLst>
              <a:ext uri="{FF2B5EF4-FFF2-40B4-BE49-F238E27FC236}">
                <a16:creationId xmlns:a16="http://schemas.microsoft.com/office/drawing/2014/main" id="{2193FB3A-397E-4334-BC33-5E3EEA832BD1}"/>
              </a:ext>
            </a:extLst>
          </p:cNvPr>
          <p:cNvCxnSpPr>
            <a:cxnSpLocks/>
            <a:endCxn id="16" idx="2"/>
          </p:cNvCxnSpPr>
          <p:nvPr/>
        </p:nvCxnSpPr>
        <p:spPr>
          <a:xfrm flipH="1" flipV="1">
            <a:off x="4069080" y="3938953"/>
            <a:ext cx="329090" cy="510792"/>
          </a:xfrm>
          <a:prstGeom prst="straightConnector1">
            <a:avLst/>
          </a:prstGeom>
          <a:ln>
            <a:solidFill>
              <a:srgbClr val="00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ángulo: esquinas redondeadas 22">
            <a:extLst>
              <a:ext uri="{FF2B5EF4-FFF2-40B4-BE49-F238E27FC236}">
                <a16:creationId xmlns:a16="http://schemas.microsoft.com/office/drawing/2014/main" id="{C4DA0338-E905-49ED-A34E-10E270C89B34}"/>
              </a:ext>
            </a:extLst>
          </p:cNvPr>
          <p:cNvSpPr/>
          <p:nvPr/>
        </p:nvSpPr>
        <p:spPr>
          <a:xfrm>
            <a:off x="3334043" y="2820573"/>
            <a:ext cx="297437" cy="1118380"/>
          </a:xfrm>
          <a:prstGeom prst="roundRect">
            <a:avLst/>
          </a:prstGeom>
          <a:noFill/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24" name="Conector recto de flecha 23">
            <a:extLst>
              <a:ext uri="{FF2B5EF4-FFF2-40B4-BE49-F238E27FC236}">
                <a16:creationId xmlns:a16="http://schemas.microsoft.com/office/drawing/2014/main" id="{AC7F096D-F580-4464-A465-A50D2FAD64F3}"/>
              </a:ext>
            </a:extLst>
          </p:cNvPr>
          <p:cNvCxnSpPr>
            <a:cxnSpLocks/>
          </p:cNvCxnSpPr>
          <p:nvPr/>
        </p:nvCxnSpPr>
        <p:spPr>
          <a:xfrm flipV="1">
            <a:off x="2674266" y="3875649"/>
            <a:ext cx="628124" cy="435889"/>
          </a:xfrm>
          <a:prstGeom prst="straightConnector1">
            <a:avLst/>
          </a:prstGeom>
          <a:ln>
            <a:solidFill>
              <a:srgbClr val="FFCC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Google Shape;461;p52">
            <a:extLst>
              <a:ext uri="{FF2B5EF4-FFF2-40B4-BE49-F238E27FC236}">
                <a16:creationId xmlns:a16="http://schemas.microsoft.com/office/drawing/2014/main" id="{8F1F756F-6B6C-4FFA-98A9-DA613F166FDA}"/>
              </a:ext>
            </a:extLst>
          </p:cNvPr>
          <p:cNvSpPr txBox="1">
            <a:spLocks/>
          </p:cNvSpPr>
          <p:nvPr/>
        </p:nvSpPr>
        <p:spPr>
          <a:xfrm>
            <a:off x="3842903" y="4402406"/>
            <a:ext cx="1458193" cy="35955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000" dirty="0">
                <a:latin typeface="Montserrat" panose="00000500000000000000" pitchFamily="2" charset="0"/>
              </a:rPr>
              <a:t>Memory cells we’ve seen today</a:t>
            </a:r>
          </a:p>
        </p:txBody>
      </p:sp>
      <p:sp>
        <p:nvSpPr>
          <p:cNvPr id="29" name="Rectángulo: esquinas redondeadas 28">
            <a:extLst>
              <a:ext uri="{FF2B5EF4-FFF2-40B4-BE49-F238E27FC236}">
                <a16:creationId xmlns:a16="http://schemas.microsoft.com/office/drawing/2014/main" id="{69331A81-AB93-4247-A177-C64844A78CD4}"/>
              </a:ext>
            </a:extLst>
          </p:cNvPr>
          <p:cNvSpPr/>
          <p:nvPr/>
        </p:nvSpPr>
        <p:spPr>
          <a:xfrm>
            <a:off x="4484078" y="2815716"/>
            <a:ext cx="297437" cy="1118380"/>
          </a:xfrm>
          <a:prstGeom prst="roundRect">
            <a:avLst/>
          </a:prstGeom>
          <a:noFill/>
          <a:ln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30" name="Conector recto de flecha 29">
            <a:extLst>
              <a:ext uri="{FF2B5EF4-FFF2-40B4-BE49-F238E27FC236}">
                <a16:creationId xmlns:a16="http://schemas.microsoft.com/office/drawing/2014/main" id="{8B30A497-5329-4C10-9B14-8F171D77782B}"/>
              </a:ext>
            </a:extLst>
          </p:cNvPr>
          <p:cNvCxnSpPr>
            <a:cxnSpLocks/>
          </p:cNvCxnSpPr>
          <p:nvPr/>
        </p:nvCxnSpPr>
        <p:spPr>
          <a:xfrm flipH="1" flipV="1">
            <a:off x="4813168" y="3934096"/>
            <a:ext cx="930935" cy="466454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Google Shape;461;p52">
            <a:extLst>
              <a:ext uri="{FF2B5EF4-FFF2-40B4-BE49-F238E27FC236}">
                <a16:creationId xmlns:a16="http://schemas.microsoft.com/office/drawing/2014/main" id="{3AE9BE39-08BC-4A75-9FCA-B777BF28B632}"/>
              </a:ext>
            </a:extLst>
          </p:cNvPr>
          <p:cNvSpPr txBox="1">
            <a:spLocks/>
          </p:cNvSpPr>
          <p:nvPr/>
        </p:nvSpPr>
        <p:spPr>
          <a:xfrm>
            <a:off x="5278635" y="4338917"/>
            <a:ext cx="1012874" cy="35955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000" dirty="0">
                <a:latin typeface="Montserrat" panose="00000500000000000000" pitchFamily="2" charset="0"/>
              </a:rPr>
              <a:t>Output cells</a:t>
            </a:r>
          </a:p>
        </p:txBody>
      </p:sp>
      <p:sp>
        <p:nvSpPr>
          <p:cNvPr id="18" name="Google Shape;461;p52">
            <a:extLst>
              <a:ext uri="{FF2B5EF4-FFF2-40B4-BE49-F238E27FC236}">
                <a16:creationId xmlns:a16="http://schemas.microsoft.com/office/drawing/2014/main" id="{CBEC96B5-07EC-4E66-AB36-0F29D296538F}"/>
              </a:ext>
            </a:extLst>
          </p:cNvPr>
          <p:cNvSpPr txBox="1">
            <a:spLocks/>
          </p:cNvSpPr>
          <p:nvPr/>
        </p:nvSpPr>
        <p:spPr>
          <a:xfrm>
            <a:off x="2059229" y="4279117"/>
            <a:ext cx="866851" cy="35955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000" dirty="0">
                <a:latin typeface="Montserrat" panose="00000500000000000000" pitchFamily="2" charset="0"/>
              </a:rPr>
              <a:t>Input cells</a:t>
            </a:r>
          </a:p>
        </p:txBody>
      </p:sp>
    </p:spTree>
    <p:extLst>
      <p:ext uri="{BB962C8B-B14F-4D97-AF65-F5344CB8AC3E}">
        <p14:creationId xmlns:p14="http://schemas.microsoft.com/office/powerpoint/2010/main" val="136656696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La Salle URL for Android - APK Download">
            <a:extLst>
              <a:ext uri="{FF2B5EF4-FFF2-40B4-BE49-F238E27FC236}">
                <a16:creationId xmlns:a16="http://schemas.microsoft.com/office/drawing/2014/main" id="{5B228BD3-A51E-41CA-BC66-19015E77B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0" y="4400550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320;p44">
            <a:extLst>
              <a:ext uri="{FF2B5EF4-FFF2-40B4-BE49-F238E27FC236}">
                <a16:creationId xmlns:a16="http://schemas.microsoft.com/office/drawing/2014/main" id="{FA4E0A82-289C-45D2-8A01-6097904CC35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07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dirty="0"/>
              <a:t>LSTM – Example </a:t>
            </a:r>
            <a:endParaRPr dirty="0"/>
          </a:p>
        </p:txBody>
      </p:sp>
      <p:sp>
        <p:nvSpPr>
          <p:cNvPr id="10" name="Google Shape;284;p40">
            <a:extLst>
              <a:ext uri="{FF2B5EF4-FFF2-40B4-BE49-F238E27FC236}">
                <a16:creationId xmlns:a16="http://schemas.microsoft.com/office/drawing/2014/main" id="{4080EC44-89A8-4B25-93B2-FBE375E1F4C3}"/>
              </a:ext>
            </a:extLst>
          </p:cNvPr>
          <p:cNvSpPr txBox="1">
            <a:spLocks/>
          </p:cNvSpPr>
          <p:nvPr/>
        </p:nvSpPr>
        <p:spPr>
          <a:xfrm>
            <a:off x="713224" y="1017725"/>
            <a:ext cx="8050947" cy="1029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r>
              <a:rPr lang="en-US" sz="1400" dirty="0">
                <a:solidFill>
                  <a:schemeClr val="dk2"/>
                </a:solidFill>
                <a:latin typeface="Montserrat"/>
                <a:sym typeface="Montserrat"/>
              </a:rPr>
              <a:t>This is happening because we only performed the operation. Same happened to convolution examples: Although we firstly performed convolution, we needed to use a </a:t>
            </a:r>
            <a:r>
              <a:rPr lang="en-US" sz="1400" b="1" dirty="0">
                <a:solidFill>
                  <a:schemeClr val="dk2"/>
                </a:solidFill>
                <a:latin typeface="Montserrat"/>
                <a:sym typeface="Montserrat"/>
              </a:rPr>
              <a:t>model</a:t>
            </a:r>
            <a:r>
              <a:rPr lang="en-US" sz="1400" dirty="0">
                <a:solidFill>
                  <a:schemeClr val="dk2"/>
                </a:solidFill>
                <a:latin typeface="Montserrat"/>
                <a:sym typeface="Montserrat"/>
              </a:rPr>
              <a:t> with a </a:t>
            </a:r>
            <a:r>
              <a:rPr lang="en-US" sz="1400" b="1" dirty="0">
                <a:solidFill>
                  <a:schemeClr val="dk2"/>
                </a:solidFill>
                <a:latin typeface="Montserrat"/>
                <a:sym typeface="Montserrat"/>
              </a:rPr>
              <a:t>proper output</a:t>
            </a:r>
            <a:r>
              <a:rPr lang="en-US" sz="1400" dirty="0">
                <a:solidFill>
                  <a:schemeClr val="dk2"/>
                </a:solidFill>
                <a:latin typeface="Montserrat"/>
                <a:sym typeface="Montserrat"/>
              </a:rPr>
              <a:t> to extract the knowledge from the data and get the results we were looking for.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27CA1BC1-ED00-48A6-A7A3-FDE2D14EC5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658" t="15394" r="21349" b="75061"/>
          <a:stretch/>
        </p:blipFill>
        <p:spPr bwMode="auto">
          <a:xfrm>
            <a:off x="3009341" y="2489982"/>
            <a:ext cx="2399687" cy="1497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ángulo: esquinas redondeadas 15">
            <a:extLst>
              <a:ext uri="{FF2B5EF4-FFF2-40B4-BE49-F238E27FC236}">
                <a16:creationId xmlns:a16="http://schemas.microsoft.com/office/drawing/2014/main" id="{1F6AEC81-E3BC-4D5E-8438-3A714BD400D5}"/>
              </a:ext>
            </a:extLst>
          </p:cNvPr>
          <p:cNvSpPr/>
          <p:nvPr/>
        </p:nvSpPr>
        <p:spPr>
          <a:xfrm>
            <a:off x="3685735" y="2820573"/>
            <a:ext cx="766690" cy="1118380"/>
          </a:xfrm>
          <a:prstGeom prst="roundRect">
            <a:avLst/>
          </a:prstGeom>
          <a:noFill/>
          <a:ln>
            <a:solidFill>
              <a:srgbClr val="00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20" name="Conector recto de flecha 19">
            <a:extLst>
              <a:ext uri="{FF2B5EF4-FFF2-40B4-BE49-F238E27FC236}">
                <a16:creationId xmlns:a16="http://schemas.microsoft.com/office/drawing/2014/main" id="{2193FB3A-397E-4334-BC33-5E3EEA832BD1}"/>
              </a:ext>
            </a:extLst>
          </p:cNvPr>
          <p:cNvCxnSpPr>
            <a:cxnSpLocks/>
            <a:endCxn id="16" idx="2"/>
          </p:cNvCxnSpPr>
          <p:nvPr/>
        </p:nvCxnSpPr>
        <p:spPr>
          <a:xfrm flipH="1" flipV="1">
            <a:off x="4069080" y="3938953"/>
            <a:ext cx="329090" cy="510792"/>
          </a:xfrm>
          <a:prstGeom prst="straightConnector1">
            <a:avLst/>
          </a:prstGeom>
          <a:ln>
            <a:solidFill>
              <a:srgbClr val="00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ángulo: esquinas redondeadas 22">
            <a:extLst>
              <a:ext uri="{FF2B5EF4-FFF2-40B4-BE49-F238E27FC236}">
                <a16:creationId xmlns:a16="http://schemas.microsoft.com/office/drawing/2014/main" id="{C4DA0338-E905-49ED-A34E-10E270C89B34}"/>
              </a:ext>
            </a:extLst>
          </p:cNvPr>
          <p:cNvSpPr/>
          <p:nvPr/>
        </p:nvSpPr>
        <p:spPr>
          <a:xfrm>
            <a:off x="3334043" y="2820573"/>
            <a:ext cx="297437" cy="1118380"/>
          </a:xfrm>
          <a:prstGeom prst="roundRect">
            <a:avLst/>
          </a:prstGeom>
          <a:noFill/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24" name="Conector recto de flecha 23">
            <a:extLst>
              <a:ext uri="{FF2B5EF4-FFF2-40B4-BE49-F238E27FC236}">
                <a16:creationId xmlns:a16="http://schemas.microsoft.com/office/drawing/2014/main" id="{AC7F096D-F580-4464-A465-A50D2FAD64F3}"/>
              </a:ext>
            </a:extLst>
          </p:cNvPr>
          <p:cNvCxnSpPr>
            <a:cxnSpLocks/>
          </p:cNvCxnSpPr>
          <p:nvPr/>
        </p:nvCxnSpPr>
        <p:spPr>
          <a:xfrm flipV="1">
            <a:off x="2674266" y="3875649"/>
            <a:ext cx="628124" cy="435889"/>
          </a:xfrm>
          <a:prstGeom prst="straightConnector1">
            <a:avLst/>
          </a:prstGeom>
          <a:ln>
            <a:solidFill>
              <a:srgbClr val="FFCC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ángulo: esquinas redondeadas 28">
            <a:extLst>
              <a:ext uri="{FF2B5EF4-FFF2-40B4-BE49-F238E27FC236}">
                <a16:creationId xmlns:a16="http://schemas.microsoft.com/office/drawing/2014/main" id="{69331A81-AB93-4247-A177-C64844A78CD4}"/>
              </a:ext>
            </a:extLst>
          </p:cNvPr>
          <p:cNvSpPr/>
          <p:nvPr/>
        </p:nvSpPr>
        <p:spPr>
          <a:xfrm>
            <a:off x="4484078" y="2815716"/>
            <a:ext cx="297437" cy="1118380"/>
          </a:xfrm>
          <a:prstGeom prst="roundRect">
            <a:avLst/>
          </a:prstGeom>
          <a:noFill/>
          <a:ln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30" name="Conector recto de flecha 29">
            <a:extLst>
              <a:ext uri="{FF2B5EF4-FFF2-40B4-BE49-F238E27FC236}">
                <a16:creationId xmlns:a16="http://schemas.microsoft.com/office/drawing/2014/main" id="{8B30A497-5329-4C10-9B14-8F171D77782B}"/>
              </a:ext>
            </a:extLst>
          </p:cNvPr>
          <p:cNvCxnSpPr>
            <a:cxnSpLocks/>
          </p:cNvCxnSpPr>
          <p:nvPr/>
        </p:nvCxnSpPr>
        <p:spPr>
          <a:xfrm flipH="1" flipV="1">
            <a:off x="4813168" y="3934096"/>
            <a:ext cx="930935" cy="466454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266" name="Picture 2" descr="Exclamation Symbols Copy and Paste ‼ ⁉ ❓ ❔ ❕ ❗">
            <a:extLst>
              <a:ext uri="{FF2B5EF4-FFF2-40B4-BE49-F238E27FC236}">
                <a16:creationId xmlns:a16="http://schemas.microsoft.com/office/drawing/2014/main" id="{3BB65002-CFA2-4A91-8525-636E2DF724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82" t="10309" r="28925" b="11675"/>
          <a:stretch/>
        </p:blipFill>
        <p:spPr bwMode="auto">
          <a:xfrm>
            <a:off x="6159101" y="4074513"/>
            <a:ext cx="424901" cy="837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Google Shape;461;p52">
            <a:extLst>
              <a:ext uri="{FF2B5EF4-FFF2-40B4-BE49-F238E27FC236}">
                <a16:creationId xmlns:a16="http://schemas.microsoft.com/office/drawing/2014/main" id="{F84EA8E8-62C7-4866-9EB0-16305ACAB034}"/>
              </a:ext>
            </a:extLst>
          </p:cNvPr>
          <p:cNvSpPr txBox="1">
            <a:spLocks/>
          </p:cNvSpPr>
          <p:nvPr/>
        </p:nvSpPr>
        <p:spPr>
          <a:xfrm>
            <a:off x="3842903" y="4402406"/>
            <a:ext cx="1458193" cy="35955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000" dirty="0">
                <a:latin typeface="Montserrat" panose="00000500000000000000" pitchFamily="2" charset="0"/>
              </a:rPr>
              <a:t>Memory cells we’ve seen today</a:t>
            </a:r>
          </a:p>
        </p:txBody>
      </p:sp>
      <p:sp>
        <p:nvSpPr>
          <p:cNvPr id="18" name="Google Shape;461;p52">
            <a:extLst>
              <a:ext uri="{FF2B5EF4-FFF2-40B4-BE49-F238E27FC236}">
                <a16:creationId xmlns:a16="http://schemas.microsoft.com/office/drawing/2014/main" id="{DD962B69-DD28-4774-A106-E4550A6B939B}"/>
              </a:ext>
            </a:extLst>
          </p:cNvPr>
          <p:cNvSpPr txBox="1">
            <a:spLocks/>
          </p:cNvSpPr>
          <p:nvPr/>
        </p:nvSpPr>
        <p:spPr>
          <a:xfrm>
            <a:off x="5278635" y="4338917"/>
            <a:ext cx="1012874" cy="35955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000" dirty="0">
                <a:latin typeface="Montserrat" panose="00000500000000000000" pitchFamily="2" charset="0"/>
              </a:rPr>
              <a:t>Output cells</a:t>
            </a:r>
          </a:p>
        </p:txBody>
      </p:sp>
      <p:sp>
        <p:nvSpPr>
          <p:cNvPr id="19" name="Google Shape;461;p52">
            <a:extLst>
              <a:ext uri="{FF2B5EF4-FFF2-40B4-BE49-F238E27FC236}">
                <a16:creationId xmlns:a16="http://schemas.microsoft.com/office/drawing/2014/main" id="{886B6B83-FCED-4C34-AED0-69126C97F9D8}"/>
              </a:ext>
            </a:extLst>
          </p:cNvPr>
          <p:cNvSpPr txBox="1">
            <a:spLocks/>
          </p:cNvSpPr>
          <p:nvPr/>
        </p:nvSpPr>
        <p:spPr>
          <a:xfrm>
            <a:off x="2059229" y="4279117"/>
            <a:ext cx="866851" cy="35955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000" dirty="0">
                <a:latin typeface="Montserrat" panose="00000500000000000000" pitchFamily="2" charset="0"/>
              </a:rPr>
              <a:t>Input cells</a:t>
            </a:r>
          </a:p>
        </p:txBody>
      </p:sp>
      <p:sp>
        <p:nvSpPr>
          <p:cNvPr id="21" name="Google Shape;284;p40">
            <a:extLst>
              <a:ext uri="{FF2B5EF4-FFF2-40B4-BE49-F238E27FC236}">
                <a16:creationId xmlns:a16="http://schemas.microsoft.com/office/drawing/2014/main" id="{CD06E8E7-BE5A-4865-9117-02047781450E}"/>
              </a:ext>
            </a:extLst>
          </p:cNvPr>
          <p:cNvSpPr txBox="1">
            <a:spLocks/>
          </p:cNvSpPr>
          <p:nvPr/>
        </p:nvSpPr>
        <p:spPr>
          <a:xfrm>
            <a:off x="5936682" y="1934531"/>
            <a:ext cx="977589" cy="3590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r>
              <a:rPr lang="en-US" sz="1400" dirty="0">
                <a:solidFill>
                  <a:schemeClr val="dk2"/>
                </a:solidFill>
                <a:latin typeface="Montserrat"/>
                <a:sym typeface="Montserrat"/>
              </a:rPr>
              <a:t>Flatten !</a:t>
            </a:r>
          </a:p>
        </p:txBody>
      </p:sp>
      <p:cxnSp>
        <p:nvCxnSpPr>
          <p:cNvPr id="22" name="Conector recto de flecha 21">
            <a:extLst>
              <a:ext uri="{FF2B5EF4-FFF2-40B4-BE49-F238E27FC236}">
                <a16:creationId xmlns:a16="http://schemas.microsoft.com/office/drawing/2014/main" id="{AC9EA356-8F96-418D-8F5B-504A8C8F06BC}"/>
              </a:ext>
            </a:extLst>
          </p:cNvPr>
          <p:cNvCxnSpPr>
            <a:cxnSpLocks/>
          </p:cNvCxnSpPr>
          <p:nvPr/>
        </p:nvCxnSpPr>
        <p:spPr>
          <a:xfrm flipH="1">
            <a:off x="4452425" y="2212190"/>
            <a:ext cx="1536627" cy="3595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5" name="Conector recto 24">
            <a:extLst>
              <a:ext uri="{FF2B5EF4-FFF2-40B4-BE49-F238E27FC236}">
                <a16:creationId xmlns:a16="http://schemas.microsoft.com/office/drawing/2014/main" id="{B68517DA-D932-485E-AD00-5478DA32BB69}"/>
              </a:ext>
            </a:extLst>
          </p:cNvPr>
          <p:cNvCxnSpPr>
            <a:cxnSpLocks/>
          </p:cNvCxnSpPr>
          <p:nvPr/>
        </p:nvCxnSpPr>
        <p:spPr>
          <a:xfrm>
            <a:off x="4437228" y="2476307"/>
            <a:ext cx="0" cy="165823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723694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La Salle URL for Android - APK Download">
            <a:extLst>
              <a:ext uri="{FF2B5EF4-FFF2-40B4-BE49-F238E27FC236}">
                <a16:creationId xmlns:a16="http://schemas.microsoft.com/office/drawing/2014/main" id="{5B228BD3-A51E-41CA-BC66-19015E77B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0" y="4400550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320;p44">
            <a:extLst>
              <a:ext uri="{FF2B5EF4-FFF2-40B4-BE49-F238E27FC236}">
                <a16:creationId xmlns:a16="http://schemas.microsoft.com/office/drawing/2014/main" id="{FA4E0A82-289C-45D2-8A01-6097904CC35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07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dirty="0"/>
              <a:t>LSTM – Example </a:t>
            </a:r>
            <a:endParaRPr dirty="0"/>
          </a:p>
        </p:txBody>
      </p:sp>
      <p:sp>
        <p:nvSpPr>
          <p:cNvPr id="10" name="Google Shape;284;p40">
            <a:extLst>
              <a:ext uri="{FF2B5EF4-FFF2-40B4-BE49-F238E27FC236}">
                <a16:creationId xmlns:a16="http://schemas.microsoft.com/office/drawing/2014/main" id="{4080EC44-89A8-4B25-93B2-FBE375E1F4C3}"/>
              </a:ext>
            </a:extLst>
          </p:cNvPr>
          <p:cNvSpPr txBox="1">
            <a:spLocks/>
          </p:cNvSpPr>
          <p:nvPr/>
        </p:nvSpPr>
        <p:spPr>
          <a:xfrm>
            <a:off x="713224" y="1017725"/>
            <a:ext cx="8050947" cy="1029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r>
              <a:rPr lang="en-US" sz="1400" dirty="0">
                <a:solidFill>
                  <a:schemeClr val="dk2"/>
                </a:solidFill>
                <a:latin typeface="Montserrat"/>
                <a:sym typeface="Montserrat"/>
              </a:rPr>
              <a:t>This is happening because we only performed the operation. Same happened to convolution examples: Although we firstly performed convolution, we needed to use a </a:t>
            </a:r>
            <a:r>
              <a:rPr lang="en-US" sz="1400" b="1" dirty="0">
                <a:solidFill>
                  <a:schemeClr val="dk2"/>
                </a:solidFill>
                <a:latin typeface="Montserrat"/>
                <a:sym typeface="Montserrat"/>
              </a:rPr>
              <a:t>model</a:t>
            </a:r>
            <a:r>
              <a:rPr lang="en-US" sz="1400" dirty="0">
                <a:solidFill>
                  <a:schemeClr val="dk2"/>
                </a:solidFill>
                <a:latin typeface="Montserrat"/>
                <a:sym typeface="Montserrat"/>
              </a:rPr>
              <a:t> with a </a:t>
            </a:r>
            <a:r>
              <a:rPr lang="en-US" sz="1400" b="1" dirty="0">
                <a:solidFill>
                  <a:schemeClr val="dk2"/>
                </a:solidFill>
                <a:latin typeface="Montserrat"/>
                <a:sym typeface="Montserrat"/>
              </a:rPr>
              <a:t>proper output</a:t>
            </a:r>
            <a:r>
              <a:rPr lang="en-US" sz="1400" dirty="0">
                <a:solidFill>
                  <a:schemeClr val="dk2"/>
                </a:solidFill>
                <a:latin typeface="Montserrat"/>
                <a:sym typeface="Montserrat"/>
              </a:rPr>
              <a:t> to extract the knowledge from the data and get the results we were looking for.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27CA1BC1-ED00-48A6-A7A3-FDE2D14EC5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658" t="15394" r="21349" b="75061"/>
          <a:stretch/>
        </p:blipFill>
        <p:spPr bwMode="auto">
          <a:xfrm>
            <a:off x="3009341" y="2489982"/>
            <a:ext cx="2399687" cy="1497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ángulo: esquinas redondeadas 15">
            <a:extLst>
              <a:ext uri="{FF2B5EF4-FFF2-40B4-BE49-F238E27FC236}">
                <a16:creationId xmlns:a16="http://schemas.microsoft.com/office/drawing/2014/main" id="{1F6AEC81-E3BC-4D5E-8438-3A714BD400D5}"/>
              </a:ext>
            </a:extLst>
          </p:cNvPr>
          <p:cNvSpPr/>
          <p:nvPr/>
        </p:nvSpPr>
        <p:spPr>
          <a:xfrm>
            <a:off x="3685735" y="2820573"/>
            <a:ext cx="766690" cy="1118380"/>
          </a:xfrm>
          <a:prstGeom prst="roundRect">
            <a:avLst/>
          </a:prstGeom>
          <a:noFill/>
          <a:ln>
            <a:solidFill>
              <a:srgbClr val="00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20" name="Conector recto de flecha 19">
            <a:extLst>
              <a:ext uri="{FF2B5EF4-FFF2-40B4-BE49-F238E27FC236}">
                <a16:creationId xmlns:a16="http://schemas.microsoft.com/office/drawing/2014/main" id="{2193FB3A-397E-4334-BC33-5E3EEA832BD1}"/>
              </a:ext>
            </a:extLst>
          </p:cNvPr>
          <p:cNvCxnSpPr>
            <a:cxnSpLocks/>
            <a:endCxn id="16" idx="2"/>
          </p:cNvCxnSpPr>
          <p:nvPr/>
        </p:nvCxnSpPr>
        <p:spPr>
          <a:xfrm flipH="1" flipV="1">
            <a:off x="4069080" y="3938953"/>
            <a:ext cx="329090" cy="510792"/>
          </a:xfrm>
          <a:prstGeom prst="straightConnector1">
            <a:avLst/>
          </a:prstGeom>
          <a:ln>
            <a:solidFill>
              <a:srgbClr val="00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ángulo: esquinas redondeadas 22">
            <a:extLst>
              <a:ext uri="{FF2B5EF4-FFF2-40B4-BE49-F238E27FC236}">
                <a16:creationId xmlns:a16="http://schemas.microsoft.com/office/drawing/2014/main" id="{C4DA0338-E905-49ED-A34E-10E270C89B34}"/>
              </a:ext>
            </a:extLst>
          </p:cNvPr>
          <p:cNvSpPr/>
          <p:nvPr/>
        </p:nvSpPr>
        <p:spPr>
          <a:xfrm>
            <a:off x="3334043" y="2820573"/>
            <a:ext cx="297437" cy="1118380"/>
          </a:xfrm>
          <a:prstGeom prst="roundRect">
            <a:avLst/>
          </a:prstGeom>
          <a:noFill/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24" name="Conector recto de flecha 23">
            <a:extLst>
              <a:ext uri="{FF2B5EF4-FFF2-40B4-BE49-F238E27FC236}">
                <a16:creationId xmlns:a16="http://schemas.microsoft.com/office/drawing/2014/main" id="{AC7F096D-F580-4464-A465-A50D2FAD64F3}"/>
              </a:ext>
            </a:extLst>
          </p:cNvPr>
          <p:cNvCxnSpPr>
            <a:cxnSpLocks/>
          </p:cNvCxnSpPr>
          <p:nvPr/>
        </p:nvCxnSpPr>
        <p:spPr>
          <a:xfrm flipV="1">
            <a:off x="2674266" y="3875649"/>
            <a:ext cx="628124" cy="435889"/>
          </a:xfrm>
          <a:prstGeom prst="straightConnector1">
            <a:avLst/>
          </a:prstGeom>
          <a:ln>
            <a:solidFill>
              <a:srgbClr val="FFCC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ángulo: esquinas redondeadas 28">
            <a:extLst>
              <a:ext uri="{FF2B5EF4-FFF2-40B4-BE49-F238E27FC236}">
                <a16:creationId xmlns:a16="http://schemas.microsoft.com/office/drawing/2014/main" id="{69331A81-AB93-4247-A177-C64844A78CD4}"/>
              </a:ext>
            </a:extLst>
          </p:cNvPr>
          <p:cNvSpPr/>
          <p:nvPr/>
        </p:nvSpPr>
        <p:spPr>
          <a:xfrm>
            <a:off x="4484078" y="2815716"/>
            <a:ext cx="297437" cy="1118380"/>
          </a:xfrm>
          <a:prstGeom prst="roundRect">
            <a:avLst/>
          </a:prstGeom>
          <a:noFill/>
          <a:ln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30" name="Conector recto de flecha 29">
            <a:extLst>
              <a:ext uri="{FF2B5EF4-FFF2-40B4-BE49-F238E27FC236}">
                <a16:creationId xmlns:a16="http://schemas.microsoft.com/office/drawing/2014/main" id="{8B30A497-5329-4C10-9B14-8F171D77782B}"/>
              </a:ext>
            </a:extLst>
          </p:cNvPr>
          <p:cNvCxnSpPr>
            <a:cxnSpLocks/>
          </p:cNvCxnSpPr>
          <p:nvPr/>
        </p:nvCxnSpPr>
        <p:spPr>
          <a:xfrm flipH="1" flipV="1">
            <a:off x="4813168" y="3934096"/>
            <a:ext cx="930935" cy="466454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266" name="Picture 2" descr="Exclamation Symbols Copy and Paste ‼ ⁉ ❓ ❔ ❕ ❗">
            <a:extLst>
              <a:ext uri="{FF2B5EF4-FFF2-40B4-BE49-F238E27FC236}">
                <a16:creationId xmlns:a16="http://schemas.microsoft.com/office/drawing/2014/main" id="{3BB65002-CFA2-4A91-8525-636E2DF724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82" t="10309" r="28925" b="11675"/>
          <a:stretch/>
        </p:blipFill>
        <p:spPr bwMode="auto">
          <a:xfrm>
            <a:off x="6159101" y="4074513"/>
            <a:ext cx="424901" cy="837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Google Shape;461;p52">
            <a:extLst>
              <a:ext uri="{FF2B5EF4-FFF2-40B4-BE49-F238E27FC236}">
                <a16:creationId xmlns:a16="http://schemas.microsoft.com/office/drawing/2014/main" id="{F84EA8E8-62C7-4866-9EB0-16305ACAB034}"/>
              </a:ext>
            </a:extLst>
          </p:cNvPr>
          <p:cNvSpPr txBox="1">
            <a:spLocks/>
          </p:cNvSpPr>
          <p:nvPr/>
        </p:nvSpPr>
        <p:spPr>
          <a:xfrm>
            <a:off x="3842903" y="4402406"/>
            <a:ext cx="1458193" cy="35955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000" dirty="0">
                <a:latin typeface="Montserrat" panose="00000500000000000000" pitchFamily="2" charset="0"/>
              </a:rPr>
              <a:t>Memory cells we’ve seen today</a:t>
            </a:r>
          </a:p>
        </p:txBody>
      </p:sp>
      <p:sp>
        <p:nvSpPr>
          <p:cNvPr id="18" name="Google Shape;461;p52">
            <a:extLst>
              <a:ext uri="{FF2B5EF4-FFF2-40B4-BE49-F238E27FC236}">
                <a16:creationId xmlns:a16="http://schemas.microsoft.com/office/drawing/2014/main" id="{DD962B69-DD28-4774-A106-E4550A6B939B}"/>
              </a:ext>
            </a:extLst>
          </p:cNvPr>
          <p:cNvSpPr txBox="1">
            <a:spLocks/>
          </p:cNvSpPr>
          <p:nvPr/>
        </p:nvSpPr>
        <p:spPr>
          <a:xfrm>
            <a:off x="5278635" y="4338917"/>
            <a:ext cx="1012874" cy="35955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000" dirty="0">
                <a:latin typeface="Montserrat" panose="00000500000000000000" pitchFamily="2" charset="0"/>
              </a:rPr>
              <a:t>Output cells</a:t>
            </a:r>
          </a:p>
        </p:txBody>
      </p:sp>
      <p:sp>
        <p:nvSpPr>
          <p:cNvPr id="19" name="Google Shape;461;p52">
            <a:extLst>
              <a:ext uri="{FF2B5EF4-FFF2-40B4-BE49-F238E27FC236}">
                <a16:creationId xmlns:a16="http://schemas.microsoft.com/office/drawing/2014/main" id="{886B6B83-FCED-4C34-AED0-69126C97F9D8}"/>
              </a:ext>
            </a:extLst>
          </p:cNvPr>
          <p:cNvSpPr txBox="1">
            <a:spLocks/>
          </p:cNvSpPr>
          <p:nvPr/>
        </p:nvSpPr>
        <p:spPr>
          <a:xfrm>
            <a:off x="2059229" y="4279117"/>
            <a:ext cx="866851" cy="35955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000" dirty="0">
                <a:latin typeface="Montserrat" panose="00000500000000000000" pitchFamily="2" charset="0"/>
              </a:rPr>
              <a:t>Input cells</a:t>
            </a:r>
          </a:p>
        </p:txBody>
      </p:sp>
      <p:sp>
        <p:nvSpPr>
          <p:cNvPr id="21" name="Google Shape;284;p40">
            <a:extLst>
              <a:ext uri="{FF2B5EF4-FFF2-40B4-BE49-F238E27FC236}">
                <a16:creationId xmlns:a16="http://schemas.microsoft.com/office/drawing/2014/main" id="{CD06E8E7-BE5A-4865-9117-02047781450E}"/>
              </a:ext>
            </a:extLst>
          </p:cNvPr>
          <p:cNvSpPr txBox="1">
            <a:spLocks/>
          </p:cNvSpPr>
          <p:nvPr/>
        </p:nvSpPr>
        <p:spPr>
          <a:xfrm>
            <a:off x="5936682" y="1934531"/>
            <a:ext cx="977589" cy="3590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r>
              <a:rPr lang="en-US" sz="1400" dirty="0">
                <a:solidFill>
                  <a:schemeClr val="dk2"/>
                </a:solidFill>
                <a:latin typeface="Montserrat"/>
                <a:sym typeface="Montserrat"/>
              </a:rPr>
              <a:t>Flatten !</a:t>
            </a:r>
          </a:p>
        </p:txBody>
      </p:sp>
      <p:cxnSp>
        <p:nvCxnSpPr>
          <p:cNvPr id="22" name="Conector recto de flecha 21">
            <a:extLst>
              <a:ext uri="{FF2B5EF4-FFF2-40B4-BE49-F238E27FC236}">
                <a16:creationId xmlns:a16="http://schemas.microsoft.com/office/drawing/2014/main" id="{AC9EA356-8F96-418D-8F5B-504A8C8F06BC}"/>
              </a:ext>
            </a:extLst>
          </p:cNvPr>
          <p:cNvCxnSpPr>
            <a:cxnSpLocks/>
          </p:cNvCxnSpPr>
          <p:nvPr/>
        </p:nvCxnSpPr>
        <p:spPr>
          <a:xfrm flipH="1">
            <a:off x="4452425" y="2212190"/>
            <a:ext cx="1536627" cy="3595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5" name="Conector recto 24">
            <a:extLst>
              <a:ext uri="{FF2B5EF4-FFF2-40B4-BE49-F238E27FC236}">
                <a16:creationId xmlns:a16="http://schemas.microsoft.com/office/drawing/2014/main" id="{B68517DA-D932-485E-AD00-5478DA32BB69}"/>
              </a:ext>
            </a:extLst>
          </p:cNvPr>
          <p:cNvCxnSpPr>
            <a:cxnSpLocks/>
          </p:cNvCxnSpPr>
          <p:nvPr/>
        </p:nvCxnSpPr>
        <p:spPr>
          <a:xfrm>
            <a:off x="4437228" y="2476307"/>
            <a:ext cx="0" cy="165823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Signo de multiplicación 2">
            <a:extLst>
              <a:ext uri="{FF2B5EF4-FFF2-40B4-BE49-F238E27FC236}">
                <a16:creationId xmlns:a16="http://schemas.microsoft.com/office/drawing/2014/main" id="{935DD26D-371D-4C52-B0BB-D307DFDE27B3}"/>
              </a:ext>
            </a:extLst>
          </p:cNvPr>
          <p:cNvSpPr/>
          <p:nvPr/>
        </p:nvSpPr>
        <p:spPr>
          <a:xfrm>
            <a:off x="6156324" y="1875627"/>
            <a:ext cx="431515" cy="476319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s-ES">
              <a:ln>
                <a:solidFill>
                  <a:srgbClr val="FF0000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263976986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La Salle URL for Android - APK Download">
            <a:extLst>
              <a:ext uri="{FF2B5EF4-FFF2-40B4-BE49-F238E27FC236}">
                <a16:creationId xmlns:a16="http://schemas.microsoft.com/office/drawing/2014/main" id="{5B228BD3-A51E-41CA-BC66-19015E77B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0" y="4400550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320;p44">
            <a:extLst>
              <a:ext uri="{FF2B5EF4-FFF2-40B4-BE49-F238E27FC236}">
                <a16:creationId xmlns:a16="http://schemas.microsoft.com/office/drawing/2014/main" id="{FA4E0A82-289C-45D2-8A01-6097904CC35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07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dirty="0"/>
              <a:t>LSTM – Example </a:t>
            </a:r>
            <a:endParaRPr dirty="0"/>
          </a:p>
        </p:txBody>
      </p:sp>
      <p:sp>
        <p:nvSpPr>
          <p:cNvPr id="10" name="Google Shape;284;p40">
            <a:extLst>
              <a:ext uri="{FF2B5EF4-FFF2-40B4-BE49-F238E27FC236}">
                <a16:creationId xmlns:a16="http://schemas.microsoft.com/office/drawing/2014/main" id="{4080EC44-89A8-4B25-93B2-FBE375E1F4C3}"/>
              </a:ext>
            </a:extLst>
          </p:cNvPr>
          <p:cNvSpPr txBox="1">
            <a:spLocks/>
          </p:cNvSpPr>
          <p:nvPr/>
        </p:nvSpPr>
        <p:spPr>
          <a:xfrm>
            <a:off x="713224" y="1017725"/>
            <a:ext cx="8050947" cy="6774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r>
              <a:rPr lang="en-US" sz="1400" dirty="0">
                <a:solidFill>
                  <a:schemeClr val="dk2"/>
                </a:solidFill>
                <a:latin typeface="Montserrat"/>
                <a:sym typeface="Montserrat"/>
              </a:rPr>
              <a:t>To tackle this, is as simple as add a single Dense layer that will be considered as our output since we’re looking for </a:t>
            </a:r>
            <a:r>
              <a:rPr lang="en-US" sz="1400" b="1" dirty="0">
                <a:solidFill>
                  <a:schemeClr val="dk2"/>
                </a:solidFill>
                <a:latin typeface="Montserrat"/>
                <a:sym typeface="Montserrat"/>
              </a:rPr>
              <a:t>predict the following value</a:t>
            </a:r>
            <a:r>
              <a:rPr lang="en-US" sz="1400" dirty="0">
                <a:solidFill>
                  <a:schemeClr val="dk2"/>
                </a:solidFill>
                <a:latin typeface="Montserrat"/>
                <a:sym typeface="Montserra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5836404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La Salle URL for Android - APK Download">
            <a:extLst>
              <a:ext uri="{FF2B5EF4-FFF2-40B4-BE49-F238E27FC236}">
                <a16:creationId xmlns:a16="http://schemas.microsoft.com/office/drawing/2014/main" id="{5B228BD3-A51E-41CA-BC66-19015E77B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0" y="4400550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320;p44">
            <a:extLst>
              <a:ext uri="{FF2B5EF4-FFF2-40B4-BE49-F238E27FC236}">
                <a16:creationId xmlns:a16="http://schemas.microsoft.com/office/drawing/2014/main" id="{FA4E0A82-289C-45D2-8A01-6097904CC35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07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dirty="0"/>
              <a:t>LSTM – Example </a:t>
            </a:r>
            <a:endParaRPr dirty="0"/>
          </a:p>
        </p:txBody>
      </p:sp>
      <p:sp>
        <p:nvSpPr>
          <p:cNvPr id="10" name="Google Shape;284;p40">
            <a:extLst>
              <a:ext uri="{FF2B5EF4-FFF2-40B4-BE49-F238E27FC236}">
                <a16:creationId xmlns:a16="http://schemas.microsoft.com/office/drawing/2014/main" id="{4080EC44-89A8-4B25-93B2-FBE375E1F4C3}"/>
              </a:ext>
            </a:extLst>
          </p:cNvPr>
          <p:cNvSpPr txBox="1">
            <a:spLocks/>
          </p:cNvSpPr>
          <p:nvPr/>
        </p:nvSpPr>
        <p:spPr>
          <a:xfrm>
            <a:off x="713224" y="1017725"/>
            <a:ext cx="8050947" cy="6774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r>
              <a:rPr lang="en-US" sz="1400" dirty="0">
                <a:solidFill>
                  <a:schemeClr val="dk2"/>
                </a:solidFill>
                <a:latin typeface="Montserrat"/>
                <a:sym typeface="Montserrat"/>
              </a:rPr>
              <a:t>To tackle this, is as simple as add a single Dense layer that will be considered as our output since we’re looking for </a:t>
            </a:r>
            <a:r>
              <a:rPr lang="en-US" sz="1400" b="1" dirty="0">
                <a:solidFill>
                  <a:schemeClr val="dk2"/>
                </a:solidFill>
                <a:latin typeface="Montserrat"/>
                <a:sym typeface="Montserrat"/>
              </a:rPr>
              <a:t>predict the following value</a:t>
            </a:r>
            <a:r>
              <a:rPr lang="en-US" sz="1400" dirty="0">
                <a:solidFill>
                  <a:schemeClr val="dk2"/>
                </a:solidFill>
                <a:latin typeface="Montserrat"/>
                <a:sym typeface="Montserrat"/>
              </a:rPr>
              <a:t>.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6ED7FD05-AAF8-4CB6-887C-8DE2CB77D03F}"/>
              </a:ext>
            </a:extLst>
          </p:cNvPr>
          <p:cNvSpPr txBox="1"/>
          <p:nvPr/>
        </p:nvSpPr>
        <p:spPr>
          <a:xfrm>
            <a:off x="1472711" y="1678247"/>
            <a:ext cx="6198577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model</a:t>
            </a:r>
            <a:r>
              <a:rPr lang="es-E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 </a:t>
            </a:r>
            <a:r>
              <a:rPr lang="es-E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models.Sequential</a:t>
            </a:r>
            <a:r>
              <a:rPr lang="es-E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</a:t>
            </a:r>
          </a:p>
          <a:p>
            <a:r>
              <a:rPr lang="es-E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model.add</a:t>
            </a:r>
            <a:r>
              <a:rPr lang="es-E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s-E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tf.keras.layers.LSTM</a:t>
            </a:r>
            <a:r>
              <a:rPr lang="es-E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s-ES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50</a:t>
            </a:r>
            <a:r>
              <a:rPr lang="es-E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s-E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input_shape</a:t>
            </a:r>
            <a:r>
              <a:rPr lang="es-E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=(</a:t>
            </a:r>
            <a:r>
              <a:rPr lang="es-ES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50</a:t>
            </a:r>
            <a:r>
              <a:rPr lang="es-E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s-ES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es-E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)))</a:t>
            </a:r>
          </a:p>
          <a:p>
            <a:r>
              <a:rPr lang="es-E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model.add</a:t>
            </a:r>
            <a:r>
              <a:rPr lang="es-E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s-E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tf.keras.layers.Dense</a:t>
            </a:r>
            <a:r>
              <a:rPr lang="es-E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s-ES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es-E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))</a:t>
            </a:r>
          </a:p>
        </p:txBody>
      </p:sp>
    </p:spTree>
    <p:extLst>
      <p:ext uri="{BB962C8B-B14F-4D97-AF65-F5344CB8AC3E}">
        <p14:creationId xmlns:p14="http://schemas.microsoft.com/office/powerpoint/2010/main" val="357209786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La Salle URL for Android - APK Download">
            <a:extLst>
              <a:ext uri="{FF2B5EF4-FFF2-40B4-BE49-F238E27FC236}">
                <a16:creationId xmlns:a16="http://schemas.microsoft.com/office/drawing/2014/main" id="{5B228BD3-A51E-41CA-BC66-19015E77B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0" y="4400550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320;p44">
            <a:extLst>
              <a:ext uri="{FF2B5EF4-FFF2-40B4-BE49-F238E27FC236}">
                <a16:creationId xmlns:a16="http://schemas.microsoft.com/office/drawing/2014/main" id="{FA4E0A82-289C-45D2-8A01-6097904CC35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07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dirty="0"/>
              <a:t>LSTM – Example </a:t>
            </a:r>
            <a:endParaRPr dirty="0"/>
          </a:p>
        </p:txBody>
      </p:sp>
      <p:sp>
        <p:nvSpPr>
          <p:cNvPr id="10" name="Google Shape;284;p40">
            <a:extLst>
              <a:ext uri="{FF2B5EF4-FFF2-40B4-BE49-F238E27FC236}">
                <a16:creationId xmlns:a16="http://schemas.microsoft.com/office/drawing/2014/main" id="{4080EC44-89A8-4B25-93B2-FBE375E1F4C3}"/>
              </a:ext>
            </a:extLst>
          </p:cNvPr>
          <p:cNvSpPr txBox="1">
            <a:spLocks/>
          </p:cNvSpPr>
          <p:nvPr/>
        </p:nvSpPr>
        <p:spPr>
          <a:xfrm>
            <a:off x="713224" y="1017725"/>
            <a:ext cx="8050947" cy="6774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r>
              <a:rPr lang="en-US" sz="1400" dirty="0">
                <a:solidFill>
                  <a:schemeClr val="dk2"/>
                </a:solidFill>
                <a:latin typeface="Montserrat"/>
                <a:sym typeface="Montserrat"/>
              </a:rPr>
              <a:t>To tackle this, is as simple as add a single Dense layer that will be considered as our output since we’re looking for </a:t>
            </a:r>
            <a:r>
              <a:rPr lang="en-US" sz="1400" b="1" dirty="0">
                <a:solidFill>
                  <a:schemeClr val="dk2"/>
                </a:solidFill>
                <a:latin typeface="Montserrat"/>
                <a:sym typeface="Montserrat"/>
              </a:rPr>
              <a:t>predict the following value</a:t>
            </a:r>
            <a:r>
              <a:rPr lang="en-US" sz="1400" dirty="0">
                <a:solidFill>
                  <a:schemeClr val="dk2"/>
                </a:solidFill>
                <a:latin typeface="Montserrat"/>
                <a:sym typeface="Montserrat"/>
              </a:rPr>
              <a:t>.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6ED7FD05-AAF8-4CB6-887C-8DE2CB77D03F}"/>
              </a:ext>
            </a:extLst>
          </p:cNvPr>
          <p:cNvSpPr txBox="1"/>
          <p:nvPr/>
        </p:nvSpPr>
        <p:spPr>
          <a:xfrm>
            <a:off x="1472711" y="1678247"/>
            <a:ext cx="6198577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model</a:t>
            </a:r>
            <a:r>
              <a:rPr lang="es-E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 </a:t>
            </a:r>
            <a:r>
              <a:rPr lang="es-E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models.Sequential</a:t>
            </a:r>
            <a:r>
              <a:rPr lang="es-E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</a:t>
            </a:r>
          </a:p>
          <a:p>
            <a:r>
              <a:rPr lang="es-E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model.add</a:t>
            </a:r>
            <a:r>
              <a:rPr lang="es-E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s-E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tf.keras.layers.LSTM</a:t>
            </a:r>
            <a:r>
              <a:rPr lang="es-E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s-ES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50</a:t>
            </a:r>
            <a:r>
              <a:rPr lang="es-E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s-E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input_shape</a:t>
            </a:r>
            <a:r>
              <a:rPr lang="es-E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=(</a:t>
            </a:r>
            <a:r>
              <a:rPr lang="es-ES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50</a:t>
            </a:r>
            <a:r>
              <a:rPr lang="es-E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s-ES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es-E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)))</a:t>
            </a:r>
          </a:p>
          <a:p>
            <a:r>
              <a:rPr lang="es-E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model.add</a:t>
            </a:r>
            <a:r>
              <a:rPr lang="es-E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s-E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tf.keras.layers.Dense</a:t>
            </a:r>
            <a:r>
              <a:rPr lang="es-E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s-ES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es-E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))</a:t>
            </a:r>
          </a:p>
        </p:txBody>
      </p:sp>
      <p:sp>
        <p:nvSpPr>
          <p:cNvPr id="9" name="Google Shape;284;p40">
            <a:extLst>
              <a:ext uri="{FF2B5EF4-FFF2-40B4-BE49-F238E27FC236}">
                <a16:creationId xmlns:a16="http://schemas.microsoft.com/office/drawing/2014/main" id="{8ACFC937-D1F8-4601-BC48-0111FC3923EB}"/>
              </a:ext>
            </a:extLst>
          </p:cNvPr>
          <p:cNvSpPr txBox="1">
            <a:spLocks/>
          </p:cNvSpPr>
          <p:nvPr/>
        </p:nvSpPr>
        <p:spPr>
          <a:xfrm>
            <a:off x="3021302" y="2551332"/>
            <a:ext cx="2456045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r>
              <a:rPr lang="en-US" sz="1400" dirty="0">
                <a:solidFill>
                  <a:schemeClr val="dk2"/>
                </a:solidFill>
                <a:latin typeface="Montserrat"/>
                <a:sym typeface="Montserrat"/>
              </a:rPr>
              <a:t>Are we ready to predict?</a:t>
            </a:r>
            <a:endParaRPr lang="en-US" sz="800" b="1" dirty="0">
              <a:solidFill>
                <a:schemeClr val="dk2"/>
              </a:solidFill>
              <a:latin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96750320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La Salle URL for Android - APK Download">
            <a:extLst>
              <a:ext uri="{FF2B5EF4-FFF2-40B4-BE49-F238E27FC236}">
                <a16:creationId xmlns:a16="http://schemas.microsoft.com/office/drawing/2014/main" id="{5B228BD3-A51E-41CA-BC66-19015E77B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0" y="4400550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320;p44">
            <a:extLst>
              <a:ext uri="{FF2B5EF4-FFF2-40B4-BE49-F238E27FC236}">
                <a16:creationId xmlns:a16="http://schemas.microsoft.com/office/drawing/2014/main" id="{FA4E0A82-289C-45D2-8A01-6097904CC35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07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dirty="0"/>
              <a:t>LSTM – Example </a:t>
            </a:r>
            <a:endParaRPr dirty="0"/>
          </a:p>
        </p:txBody>
      </p:sp>
      <p:sp>
        <p:nvSpPr>
          <p:cNvPr id="10" name="Google Shape;284;p40">
            <a:extLst>
              <a:ext uri="{FF2B5EF4-FFF2-40B4-BE49-F238E27FC236}">
                <a16:creationId xmlns:a16="http://schemas.microsoft.com/office/drawing/2014/main" id="{4080EC44-89A8-4B25-93B2-FBE375E1F4C3}"/>
              </a:ext>
            </a:extLst>
          </p:cNvPr>
          <p:cNvSpPr txBox="1">
            <a:spLocks/>
          </p:cNvSpPr>
          <p:nvPr/>
        </p:nvSpPr>
        <p:spPr>
          <a:xfrm>
            <a:off x="713224" y="1017725"/>
            <a:ext cx="8050947" cy="6774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r>
              <a:rPr lang="en-US" sz="1400" dirty="0">
                <a:solidFill>
                  <a:schemeClr val="dk2"/>
                </a:solidFill>
                <a:latin typeface="Montserrat"/>
                <a:sym typeface="Montserrat"/>
              </a:rPr>
              <a:t>To tackle this, is as simple as add a single Dense layer that will be considered as our output since we’re looking for </a:t>
            </a:r>
            <a:r>
              <a:rPr lang="en-US" sz="1400" b="1" dirty="0">
                <a:solidFill>
                  <a:schemeClr val="dk2"/>
                </a:solidFill>
                <a:latin typeface="Montserrat"/>
                <a:sym typeface="Montserrat"/>
              </a:rPr>
              <a:t>predict the following value</a:t>
            </a:r>
            <a:r>
              <a:rPr lang="en-US" sz="1400" dirty="0">
                <a:solidFill>
                  <a:schemeClr val="dk2"/>
                </a:solidFill>
                <a:latin typeface="Montserrat"/>
                <a:sym typeface="Montserrat"/>
              </a:rPr>
              <a:t>.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6ED7FD05-AAF8-4CB6-887C-8DE2CB77D03F}"/>
              </a:ext>
            </a:extLst>
          </p:cNvPr>
          <p:cNvSpPr txBox="1"/>
          <p:nvPr/>
        </p:nvSpPr>
        <p:spPr>
          <a:xfrm>
            <a:off x="1472711" y="1678247"/>
            <a:ext cx="6198577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model</a:t>
            </a:r>
            <a:r>
              <a:rPr lang="es-E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 </a:t>
            </a:r>
            <a:r>
              <a:rPr lang="es-E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models.Sequential</a:t>
            </a:r>
            <a:r>
              <a:rPr lang="es-E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</a:t>
            </a:r>
          </a:p>
          <a:p>
            <a:r>
              <a:rPr lang="es-E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model.add</a:t>
            </a:r>
            <a:r>
              <a:rPr lang="es-E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s-E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tf.keras.layers.LSTM</a:t>
            </a:r>
            <a:r>
              <a:rPr lang="es-E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s-ES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50</a:t>
            </a:r>
            <a:r>
              <a:rPr lang="es-E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s-E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input_shape</a:t>
            </a:r>
            <a:r>
              <a:rPr lang="es-E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=(</a:t>
            </a:r>
            <a:r>
              <a:rPr lang="es-ES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50</a:t>
            </a:r>
            <a:r>
              <a:rPr lang="es-E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s-ES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es-E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)))</a:t>
            </a:r>
          </a:p>
          <a:p>
            <a:r>
              <a:rPr lang="es-E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model.add</a:t>
            </a:r>
            <a:r>
              <a:rPr lang="es-E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s-E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tf.keras.layers.Dense</a:t>
            </a:r>
            <a:r>
              <a:rPr lang="es-E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s-ES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es-E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))</a:t>
            </a:r>
          </a:p>
        </p:txBody>
      </p:sp>
      <p:sp>
        <p:nvSpPr>
          <p:cNvPr id="9" name="Google Shape;284;p40">
            <a:extLst>
              <a:ext uri="{FF2B5EF4-FFF2-40B4-BE49-F238E27FC236}">
                <a16:creationId xmlns:a16="http://schemas.microsoft.com/office/drawing/2014/main" id="{8ACFC937-D1F8-4601-BC48-0111FC3923EB}"/>
              </a:ext>
            </a:extLst>
          </p:cNvPr>
          <p:cNvSpPr txBox="1">
            <a:spLocks/>
          </p:cNvSpPr>
          <p:nvPr/>
        </p:nvSpPr>
        <p:spPr>
          <a:xfrm>
            <a:off x="3021302" y="2551332"/>
            <a:ext cx="2456045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r>
              <a:rPr lang="en-US" sz="1400" dirty="0">
                <a:solidFill>
                  <a:schemeClr val="dk2"/>
                </a:solidFill>
                <a:latin typeface="Montserrat"/>
                <a:sym typeface="Montserrat"/>
              </a:rPr>
              <a:t>Are we ready to predict?</a:t>
            </a:r>
            <a:endParaRPr lang="en-US" sz="800" b="1" dirty="0">
              <a:solidFill>
                <a:schemeClr val="dk2"/>
              </a:solidFill>
              <a:latin typeface="Montserrat"/>
            </a:endParaRPr>
          </a:p>
        </p:txBody>
      </p:sp>
      <p:pic>
        <p:nvPicPr>
          <p:cNvPr id="2" name="Picture 2" descr="A picture containing text, envelope&#10;&#10;Description automatically generated">
            <a:extLst>
              <a:ext uri="{FF2B5EF4-FFF2-40B4-BE49-F238E27FC236}">
                <a16:creationId xmlns:a16="http://schemas.microsoft.com/office/drawing/2014/main" id="{A2FE2510-5345-4763-8097-AF960499BE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5763" y="3120539"/>
            <a:ext cx="2165928" cy="1442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345254"/>
      </p:ext>
    </p:extLst>
  </p:cSld>
  <p:clrMapOvr>
    <a:masterClrMapping/>
  </p:clrMapOvr>
</p:sld>
</file>

<file path=ppt/theme/theme1.xml><?xml version="1.0" encoding="utf-8"?>
<a:theme xmlns:a="http://schemas.openxmlformats.org/drawingml/2006/main" name="Minimalist Business Slides by Slidesgo">
  <a:themeElements>
    <a:clrScheme name="Simple Light">
      <a:dk1>
        <a:srgbClr val="000000"/>
      </a:dk1>
      <a:lt1>
        <a:srgbClr val="F5F2EE"/>
      </a:lt1>
      <a:dk2>
        <a:srgbClr val="000000"/>
      </a:dk2>
      <a:lt2>
        <a:srgbClr val="EEEEEE"/>
      </a:lt2>
      <a:accent1>
        <a:srgbClr val="3F3533"/>
      </a:accent1>
      <a:accent2>
        <a:srgbClr val="3F3533"/>
      </a:accent2>
      <a:accent3>
        <a:srgbClr val="3F3533"/>
      </a:accent3>
      <a:accent4>
        <a:srgbClr val="3F3533"/>
      </a:accent4>
      <a:accent5>
        <a:srgbClr val="3F3533"/>
      </a:accent5>
      <a:accent6>
        <a:srgbClr val="3F3533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5126</TotalTime>
  <Words>4766</Words>
  <Application>Microsoft Office PowerPoint</Application>
  <PresentationFormat>On-screen Show (16:9)</PresentationFormat>
  <Paragraphs>688</Paragraphs>
  <Slides>121</Slides>
  <Notes>121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121</vt:i4>
      </vt:variant>
    </vt:vector>
  </HeadingPairs>
  <TitlesOfParts>
    <vt:vector size="122" baseType="lpstr">
      <vt:lpstr>Minimalist Business Slides by Slidesgo</vt:lpstr>
      <vt:lpstr>Deep Learning seminar</vt:lpstr>
      <vt:lpstr>Backup – day 1</vt:lpstr>
      <vt:lpstr>Backup – day 1</vt:lpstr>
      <vt:lpstr>Backup – day 1</vt:lpstr>
      <vt:lpstr>Backup – all days</vt:lpstr>
      <vt:lpstr>Backup – all days</vt:lpstr>
      <vt:lpstr>Backup – day 2</vt:lpstr>
      <vt:lpstr>Backup – day 2</vt:lpstr>
      <vt:lpstr>Backup – day 2</vt:lpstr>
      <vt:lpstr>Backup – day 2</vt:lpstr>
      <vt:lpstr>Backup – day 2</vt:lpstr>
      <vt:lpstr>Backup – day 2</vt:lpstr>
      <vt:lpstr>Backup – day 2</vt:lpstr>
      <vt:lpstr>Backup – day 2</vt:lpstr>
      <vt:lpstr>Backup – day 2</vt:lpstr>
      <vt:lpstr>Backup – day 2</vt:lpstr>
      <vt:lpstr>Table of contents – Day 3</vt:lpstr>
      <vt:lpstr>Table of contents – Day 3</vt:lpstr>
      <vt:lpstr>Sequences</vt:lpstr>
      <vt:lpstr>Sequences </vt:lpstr>
      <vt:lpstr>Sequences </vt:lpstr>
      <vt:lpstr>Sequences </vt:lpstr>
      <vt:lpstr>Sequences </vt:lpstr>
      <vt:lpstr>Sequences </vt:lpstr>
      <vt:lpstr>Sequences </vt:lpstr>
      <vt:lpstr>Sequences </vt:lpstr>
      <vt:lpstr>Sequences </vt:lpstr>
      <vt:lpstr>Sequences </vt:lpstr>
      <vt:lpstr>Sequences </vt:lpstr>
      <vt:lpstr>Sequences </vt:lpstr>
      <vt:lpstr>Sequences </vt:lpstr>
      <vt:lpstr>Sequences </vt:lpstr>
      <vt:lpstr>Sequences </vt:lpstr>
      <vt:lpstr>Sequences </vt:lpstr>
      <vt:lpstr>Sequences </vt:lpstr>
      <vt:lpstr>Sequences </vt:lpstr>
      <vt:lpstr>Time series forecasting</vt:lpstr>
      <vt:lpstr>Traditional methods </vt:lpstr>
      <vt:lpstr>Traditional methods – Auto-regressive </vt:lpstr>
      <vt:lpstr>Traditional methods – Auto-regressive </vt:lpstr>
      <vt:lpstr>Traditional methods – Auto-regressive </vt:lpstr>
      <vt:lpstr>Traditional methods – Auto-regressive </vt:lpstr>
      <vt:lpstr>Traditional methods – Auto-regressive </vt:lpstr>
      <vt:lpstr>Traditional methods – Auto-regressive </vt:lpstr>
      <vt:lpstr>Traditional methods – Auto-regressive </vt:lpstr>
      <vt:lpstr>Traditional methods – Mean Average</vt:lpstr>
      <vt:lpstr>Traditional methods – ARiMA</vt:lpstr>
      <vt:lpstr>Traditional methods – Fourier</vt:lpstr>
      <vt:lpstr>Traditional methods – Fourier</vt:lpstr>
      <vt:lpstr>Traditional methods – Fourier</vt:lpstr>
      <vt:lpstr>PowerPoint Presentation</vt:lpstr>
      <vt:lpstr>Fancy methods 1:  Recurrent Neural Networks (RNN)</vt:lpstr>
      <vt:lpstr>RNN (Recurrent Neural Networks)</vt:lpstr>
      <vt:lpstr>RNN (Recurrent Neural Networks)</vt:lpstr>
      <vt:lpstr>RNN (Recurrent Neural Networks)</vt:lpstr>
      <vt:lpstr>RNN (Recurrent Neural Networks)</vt:lpstr>
      <vt:lpstr>Fancy methods 1.5:  Long Short Term Memory (LSTM)</vt:lpstr>
      <vt:lpstr>LSTM (Long Short Term Memories) </vt:lpstr>
      <vt:lpstr>LSTM (Long Short Term Memories) </vt:lpstr>
      <vt:lpstr>LSTM (Long Short Term Memories) </vt:lpstr>
      <vt:lpstr>LSTM (Long Short Term Memories) </vt:lpstr>
      <vt:lpstr>LSTM (Long Short Term Memories) </vt:lpstr>
      <vt:lpstr>LSTM (Long Short Term Memories) </vt:lpstr>
      <vt:lpstr>LSTM (Long Short Term Memories) </vt:lpstr>
      <vt:lpstr>LSTM (Long Short Term Memories) </vt:lpstr>
      <vt:lpstr>LSTM (Long Short Term Memories) </vt:lpstr>
      <vt:lpstr>LSTM (Long Short Term Memories) </vt:lpstr>
      <vt:lpstr>LSTM (Long Short Term Memories) </vt:lpstr>
      <vt:lpstr>LSTM (Long Short Term Memories) </vt:lpstr>
      <vt:lpstr>LSTM (Long Short Term Memories) </vt:lpstr>
      <vt:lpstr>LSTM (Long Short Term Memories) </vt:lpstr>
      <vt:lpstr>LSTM (Long Short Term Memories) </vt:lpstr>
      <vt:lpstr>LSTM – Step by step</vt:lpstr>
      <vt:lpstr>LSTM – Step by step</vt:lpstr>
      <vt:lpstr>LSTM – Step by step</vt:lpstr>
      <vt:lpstr>LSTM – Step by step</vt:lpstr>
      <vt:lpstr>LSTM – Step by step</vt:lpstr>
      <vt:lpstr>LSTM – Layers </vt:lpstr>
      <vt:lpstr>LSTM – Layers </vt:lpstr>
      <vt:lpstr>LSTM – Layers </vt:lpstr>
      <vt:lpstr>LSTM – Layers </vt:lpstr>
      <vt:lpstr>LSTM – Example </vt:lpstr>
      <vt:lpstr>LSTM – Example </vt:lpstr>
      <vt:lpstr>LSTM – Example </vt:lpstr>
      <vt:lpstr>LSTM – Example </vt:lpstr>
      <vt:lpstr>LSTM – Example </vt:lpstr>
      <vt:lpstr>LSTM – Example </vt:lpstr>
      <vt:lpstr>LSTM – Example </vt:lpstr>
      <vt:lpstr>LSTM – Example </vt:lpstr>
      <vt:lpstr>LSTM – Example </vt:lpstr>
      <vt:lpstr>LSTM – Example </vt:lpstr>
      <vt:lpstr>LSTM – Example </vt:lpstr>
      <vt:lpstr>LSTM – Example </vt:lpstr>
      <vt:lpstr>LSTM – Example </vt:lpstr>
      <vt:lpstr>LSTM – Example </vt:lpstr>
      <vt:lpstr>LSTM – Example </vt:lpstr>
      <vt:lpstr>LSTM – Example </vt:lpstr>
      <vt:lpstr>LSTM – Example </vt:lpstr>
      <vt:lpstr>LSTM – Example </vt:lpstr>
      <vt:lpstr>LSTM – Example </vt:lpstr>
      <vt:lpstr>LSTM – Example </vt:lpstr>
      <vt:lpstr>LSTM – Example </vt:lpstr>
      <vt:lpstr>Coffee break</vt:lpstr>
      <vt:lpstr>Fancy methods 2: 1D Convolutions </vt:lpstr>
      <vt:lpstr>1D Convolutions  </vt:lpstr>
      <vt:lpstr>1D Convolutions  </vt:lpstr>
      <vt:lpstr>1D Convolutions  </vt:lpstr>
      <vt:lpstr>1D Convolutions  </vt:lpstr>
      <vt:lpstr>1D Convolutions  </vt:lpstr>
      <vt:lpstr>1D Convolutions  </vt:lpstr>
      <vt:lpstr>1D Convolutions  </vt:lpstr>
      <vt:lpstr>1D Convolutions  </vt:lpstr>
      <vt:lpstr>1D Convolutions  </vt:lpstr>
      <vt:lpstr>1D Convolutions  </vt:lpstr>
      <vt:lpstr>Warning!</vt:lpstr>
      <vt:lpstr>Warning!</vt:lpstr>
      <vt:lpstr>Fancy methods application: Outlier detection</vt:lpstr>
      <vt:lpstr>Outlier detection</vt:lpstr>
      <vt:lpstr>Outlier detection</vt:lpstr>
      <vt:lpstr>Deliverable + Hands on! 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Minimalist Business Slides</dc:title>
  <dc:creator>Sergi Bernet Andrés</dc:creator>
  <cp:lastModifiedBy>Sergi Bernet Andrés</cp:lastModifiedBy>
  <cp:revision>630</cp:revision>
  <dcterms:modified xsi:type="dcterms:W3CDTF">2022-03-09T17:09:10Z</dcterms:modified>
</cp:coreProperties>
</file>